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4"/>
  </p:notesMasterIdLst>
  <p:sldIdLst>
    <p:sldId id="285" r:id="rId5"/>
    <p:sldId id="286" r:id="rId6"/>
    <p:sldId id="298" r:id="rId7"/>
    <p:sldId id="299" r:id="rId8"/>
    <p:sldId id="300" r:id="rId9"/>
    <p:sldId id="301" r:id="rId10"/>
    <p:sldId id="318" r:id="rId11"/>
    <p:sldId id="302" r:id="rId12"/>
    <p:sldId id="303" r:id="rId13"/>
    <p:sldId id="308" r:id="rId14"/>
    <p:sldId id="304" r:id="rId15"/>
    <p:sldId id="305" r:id="rId16"/>
    <p:sldId id="309" r:id="rId17"/>
    <p:sldId id="306" r:id="rId18"/>
    <p:sldId id="307" r:id="rId19"/>
    <p:sldId id="290" r:id="rId20"/>
    <p:sldId id="292" r:id="rId21"/>
    <p:sldId id="310" r:id="rId22"/>
    <p:sldId id="293" r:id="rId23"/>
    <p:sldId id="311" r:id="rId24"/>
    <p:sldId id="312" r:id="rId25"/>
    <p:sldId id="289" r:id="rId26"/>
    <p:sldId id="294" r:id="rId27"/>
    <p:sldId id="296" r:id="rId28"/>
    <p:sldId id="313" r:id="rId29"/>
    <p:sldId id="314" r:id="rId30"/>
    <p:sldId id="320" r:id="rId31"/>
    <p:sldId id="317" r:id="rId32"/>
    <p:sldId id="31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6" autoAdjust="0"/>
    <p:restoredTop sz="96067" autoAdjust="0"/>
  </p:normalViewPr>
  <p:slideViewPr>
    <p:cSldViewPr snapToGrid="0">
      <p:cViewPr>
        <p:scale>
          <a:sx n="98" d="100"/>
          <a:sy n="98" d="100"/>
        </p:scale>
        <p:origin x="18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region-unlit-share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predictions_3May_graph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predictions_3May_graph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predictions_3May_graph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province-gdp-graph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sson%20Pagaduan\Google%20Drive\Geospatial_Project\gdp_predictions_graph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unlit_share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Sheet1!$A$3:$A$18</c:f>
              <c:strCache>
                <c:ptCount val="16"/>
                <c:pt idx="0">
                  <c:v>CALABARZON (Region IV-A)</c:v>
                </c:pt>
                <c:pt idx="1">
                  <c:v>Central Luzon (Region III)</c:v>
                </c:pt>
                <c:pt idx="2">
                  <c:v>Central Visayas (Region VII)</c:v>
                </c:pt>
                <c:pt idx="3">
                  <c:v>Ilocos Region (Region I)</c:v>
                </c:pt>
                <c:pt idx="4">
                  <c:v>Davao Region (Region XI)</c:v>
                </c:pt>
                <c:pt idx="5">
                  <c:v>Western Visayas (Region VI)</c:v>
                </c:pt>
                <c:pt idx="6">
                  <c:v>Northern Mindanao (Region X)</c:v>
                </c:pt>
                <c:pt idx="7">
                  <c:v>SOCCSKSARGEN (Region XII)</c:v>
                </c:pt>
                <c:pt idx="8">
                  <c:v>Bicol Region (Region V)</c:v>
                </c:pt>
                <c:pt idx="9">
                  <c:v>Zamboanga Peninsula (Region IX)</c:v>
                </c:pt>
                <c:pt idx="10">
                  <c:v>CAR</c:v>
                </c:pt>
                <c:pt idx="11">
                  <c:v>Eastern Visayas (Region VIII)</c:v>
                </c:pt>
                <c:pt idx="12">
                  <c:v>Caraga (Region XIII)</c:v>
                </c:pt>
                <c:pt idx="13">
                  <c:v>ARMM</c:v>
                </c:pt>
                <c:pt idx="14">
                  <c:v>Cagayan Valley (Region II)</c:v>
                </c:pt>
                <c:pt idx="15">
                  <c:v>MIMAROPA (Region IV-B)</c:v>
                </c:pt>
              </c:strCache>
            </c:strRef>
          </c:cat>
          <c:val>
            <c:numRef>
              <c:f>Sheet1!$D$3:$D$18</c:f>
              <c:numCache>
                <c:formatCode>General</c:formatCode>
                <c:ptCount val="16"/>
                <c:pt idx="0">
                  <c:v>0.92113375823484878</c:v>
                </c:pt>
                <c:pt idx="1">
                  <c:v>0.95005578482596287</c:v>
                </c:pt>
                <c:pt idx="2">
                  <c:v>0.97243375621681372</c:v>
                </c:pt>
                <c:pt idx="3">
                  <c:v>0.98086918913656074</c:v>
                </c:pt>
                <c:pt idx="4">
                  <c:v>0.98184031209135159</c:v>
                </c:pt>
                <c:pt idx="5">
                  <c:v>0.98599763552800979</c:v>
                </c:pt>
                <c:pt idx="6">
                  <c:v>0.98604951158119125</c:v>
                </c:pt>
                <c:pt idx="7">
                  <c:v>0.98979824435510677</c:v>
                </c:pt>
                <c:pt idx="8">
                  <c:v>0.9928638160587826</c:v>
                </c:pt>
                <c:pt idx="9">
                  <c:v>0.99320011454854085</c:v>
                </c:pt>
                <c:pt idx="10">
                  <c:v>0.99470030360243522</c:v>
                </c:pt>
                <c:pt idx="11">
                  <c:v>0.99534322451227997</c:v>
                </c:pt>
                <c:pt idx="12">
                  <c:v>0.99535494315193962</c:v>
                </c:pt>
                <c:pt idx="13">
                  <c:v>0.99603114005591398</c:v>
                </c:pt>
                <c:pt idx="14">
                  <c:v>0.99690299852554132</c:v>
                </c:pt>
                <c:pt idx="15">
                  <c:v>0.99805935609731733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D-4DAD-B3F0-981A439B4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46854272"/>
        <c:axId val="746855584"/>
      </c:barChart>
      <c:catAx>
        <c:axId val="746854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855584"/>
        <c:crosses val="autoZero"/>
        <c:auto val="1"/>
        <c:lblAlgn val="ctr"/>
        <c:lblOffset val="100"/>
        <c:noMultiLvlLbl val="0"/>
      </c:catAx>
      <c:valAx>
        <c:axId val="746855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4685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Non-Agriculture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Sheet1!$H$315:$H$324</c:f>
              <c:numCache>
                <c:formatCode>0.0</c:formatCode>
                <c:ptCount val="10"/>
                <c:pt idx="0">
                  <c:v>11.30000448467619</c:v>
                </c:pt>
                <c:pt idx="1">
                  <c:v>11.329651454736471</c:v>
                </c:pt>
                <c:pt idx="2">
                  <c:v>11.37023223055332</c:v>
                </c:pt>
                <c:pt idx="3">
                  <c:v>11.5365345639424</c:v>
                </c:pt>
                <c:pt idx="4">
                  <c:v>11.586463989305029</c:v>
                </c:pt>
                <c:pt idx="5">
                  <c:v>11.660336340398709</c:v>
                </c:pt>
                <c:pt idx="6">
                  <c:v>11.74872682316877</c:v>
                </c:pt>
                <c:pt idx="7">
                  <c:v>11.81577142923968</c:v>
                </c:pt>
                <c:pt idx="8">
                  <c:v>11.84528412126647</c:v>
                </c:pt>
                <c:pt idx="9">
                  <c:v>11.91358728922487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1C-44CB-AFA6-C91C22528EDB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Sheet1!$N$315:$N$324</c:f>
              <c:numCache>
                <c:formatCode>0.0</c:formatCode>
                <c:ptCount val="10"/>
                <c:pt idx="0">
                  <c:v>11.284398637257441</c:v>
                </c:pt>
                <c:pt idx="1">
                  <c:v>11.362929857898616</c:v>
                </c:pt>
                <c:pt idx="2">
                  <c:v>11.412974036362073</c:v>
                </c:pt>
                <c:pt idx="3">
                  <c:v>11.513585839097971</c:v>
                </c:pt>
                <c:pt idx="4">
                  <c:v>11.574606345965503</c:v>
                </c:pt>
                <c:pt idx="5">
                  <c:v>11.653135943711835</c:v>
                </c:pt>
                <c:pt idx="6">
                  <c:v>11.731577015080584</c:v>
                </c:pt>
                <c:pt idx="7">
                  <c:v>11.781024979489032</c:v>
                </c:pt>
                <c:pt idx="8">
                  <c:v>11.85971718652829</c:v>
                </c:pt>
                <c:pt idx="9">
                  <c:v>11.93264288512057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1C-44CB-AFA6-C91C22528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1.2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Industry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Sheet1!$F$87:$F$96</c:f>
              <c:numCache>
                <c:formatCode>0.0</c:formatCode>
                <c:ptCount val="10"/>
                <c:pt idx="0">
                  <c:v>9.6204612916205416</c:v>
                </c:pt>
                <c:pt idx="1">
                  <c:v>9.8761677418811651</c:v>
                </c:pt>
                <c:pt idx="2">
                  <c:v>10.017396426643909</c:v>
                </c:pt>
                <c:pt idx="3">
                  <c:v>10.184145010050941</c:v>
                </c:pt>
                <c:pt idx="4">
                  <c:v>10.25347518617501</c:v>
                </c:pt>
                <c:pt idx="5">
                  <c:v>10.39176077183161</c:v>
                </c:pt>
                <c:pt idx="6">
                  <c:v>10.49148041839959</c:v>
                </c:pt>
                <c:pt idx="7">
                  <c:v>10.46416162942905</c:v>
                </c:pt>
                <c:pt idx="8">
                  <c:v>10.45866483543668</c:v>
                </c:pt>
                <c:pt idx="9">
                  <c:v>10.452062363156839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F0-427F-8AC1-CBF187DEF93E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Sheet1!$N$87:$N$96</c:f>
              <c:numCache>
                <c:formatCode>0.0</c:formatCode>
                <c:ptCount val="10"/>
                <c:pt idx="0">
                  <c:v>9.8091068623854909</c:v>
                </c:pt>
                <c:pt idx="1">
                  <c:v>9.8657308165176723</c:v>
                </c:pt>
                <c:pt idx="2">
                  <c:v>9.9729565134683735</c:v>
                </c:pt>
                <c:pt idx="3">
                  <c:v>10.067272589311667</c:v>
                </c:pt>
                <c:pt idx="4">
                  <c:v>10.20143228317075</c:v>
                </c:pt>
                <c:pt idx="5">
                  <c:v>10.298258428286195</c:v>
                </c:pt>
                <c:pt idx="6">
                  <c:v>10.403859228919636</c:v>
                </c:pt>
                <c:pt idx="7">
                  <c:v>10.462650140054761</c:v>
                </c:pt>
                <c:pt idx="8">
                  <c:v>10.533542045152091</c:v>
                </c:pt>
                <c:pt idx="9">
                  <c:v>10.5949667673587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F0-427F-8AC1-CBF187DEF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ax val="10.8"/>
          <c:min val="9.6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Services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Sheet1!$G$87:$G$96</c:f>
              <c:numCache>
                <c:formatCode>0.0</c:formatCode>
                <c:ptCount val="10"/>
                <c:pt idx="0">
                  <c:v>10.21577686808075</c:v>
                </c:pt>
                <c:pt idx="1">
                  <c:v>10.287967334235161</c:v>
                </c:pt>
                <c:pt idx="2">
                  <c:v>10.369200740989649</c:v>
                </c:pt>
                <c:pt idx="3">
                  <c:v>10.46510134313422</c:v>
                </c:pt>
                <c:pt idx="4">
                  <c:v>10.552499965731499</c:v>
                </c:pt>
                <c:pt idx="5">
                  <c:v>10.640149099927029</c:v>
                </c:pt>
                <c:pt idx="6">
                  <c:v>10.69391896318041</c:v>
                </c:pt>
                <c:pt idx="7">
                  <c:v>10.77125230316147</c:v>
                </c:pt>
                <c:pt idx="8">
                  <c:v>10.842396338591669</c:v>
                </c:pt>
                <c:pt idx="9">
                  <c:v>10.897690612004009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21-4892-ABA4-9F7F9B0E7038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Sheet1!$O$87:$O$96</c:f>
              <c:numCache>
                <c:formatCode>0.0</c:formatCode>
                <c:ptCount val="10"/>
                <c:pt idx="0">
                  <c:v>10.276672775220305</c:v>
                </c:pt>
                <c:pt idx="1">
                  <c:v>10.323821817110625</c:v>
                </c:pt>
                <c:pt idx="2">
                  <c:v>10.394571026073862</c:v>
                </c:pt>
                <c:pt idx="3">
                  <c:v>10.461593570527944</c:v>
                </c:pt>
                <c:pt idx="4">
                  <c:v>10.545224596454617</c:v>
                </c:pt>
                <c:pt idx="5">
                  <c:v>10.608839650732964</c:v>
                </c:pt>
                <c:pt idx="6">
                  <c:v>10.688188354137225</c:v>
                </c:pt>
                <c:pt idx="7">
                  <c:v>10.745175894325024</c:v>
                </c:pt>
                <c:pt idx="8">
                  <c:v>10.810878683048283</c:v>
                </c:pt>
                <c:pt idx="9">
                  <c:v>10.880987201405022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21-4892-ABA4-9F7F9B0E7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0.199999999999999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Non-Agriculture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Sheet1!$H$87:$H$96</c:f>
              <c:numCache>
                <c:formatCode>0.0</c:formatCode>
                <c:ptCount val="10"/>
                <c:pt idx="0">
                  <c:v>10.65492722584759</c:v>
                </c:pt>
                <c:pt idx="1">
                  <c:v>10.796263977345211</c:v>
                </c:pt>
                <c:pt idx="2">
                  <c:v>10.90183741926584</c:v>
                </c:pt>
                <c:pt idx="3">
                  <c:v>11.027605131612599</c:v>
                </c:pt>
                <c:pt idx="4">
                  <c:v>11.10727033880978</c:v>
                </c:pt>
                <c:pt idx="5">
                  <c:v>11.21679446732484</c:v>
                </c:pt>
                <c:pt idx="6">
                  <c:v>11.290960818474581</c:v>
                </c:pt>
                <c:pt idx="7">
                  <c:v>11.322596201582961</c:v>
                </c:pt>
                <c:pt idx="8">
                  <c:v>11.36197216743059</c:v>
                </c:pt>
                <c:pt idx="9">
                  <c:v>11.39264401915977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1C-44CB-AFA6-C91C22528EDB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Sheet1!$P$87:$P$96</c:f>
              <c:numCache>
                <c:formatCode>0.0</c:formatCode>
                <c:ptCount val="10"/>
                <c:pt idx="0">
                  <c:v>10.765487354154549</c:v>
                </c:pt>
                <c:pt idx="1">
                  <c:v>10.819024012713099</c:v>
                </c:pt>
                <c:pt idx="2">
                  <c:v>10.90580745617023</c:v>
                </c:pt>
                <c:pt idx="3">
                  <c:v>10.982018231751219</c:v>
                </c:pt>
                <c:pt idx="4">
                  <c:v>11.080628768706077</c:v>
                </c:pt>
                <c:pt idx="5">
                  <c:v>11.158397383975073</c:v>
                </c:pt>
                <c:pt idx="6">
                  <c:v>11.245331234679464</c:v>
                </c:pt>
                <c:pt idx="7">
                  <c:v>11.302165268155351</c:v>
                </c:pt>
                <c:pt idx="8">
                  <c:v>11.373333315670539</c:v>
                </c:pt>
                <c:pt idx="9">
                  <c:v>11.440678740878164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1C-44CB-AFA6-C91C22528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ax val="11.6"/>
          <c:min val="10.6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Central Luzon (Region III)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Sheet1!$E$106:$E$115</c:f>
              <c:numCache>
                <c:formatCode>0.0</c:formatCode>
                <c:ptCount val="10"/>
                <c:pt idx="0">
                  <c:v>11.434585473518981</c:v>
                </c:pt>
                <c:pt idx="1">
                  <c:v>11.416381524395989</c:v>
                </c:pt>
                <c:pt idx="2">
                  <c:v>11.40362386007914</c:v>
                </c:pt>
                <c:pt idx="3">
                  <c:v>11.53861270470621</c:v>
                </c:pt>
                <c:pt idx="4">
                  <c:v>11.59136689127679</c:v>
                </c:pt>
                <c:pt idx="5">
                  <c:v>11.649656732529889</c:v>
                </c:pt>
                <c:pt idx="6">
                  <c:v>11.65551669678085</c:v>
                </c:pt>
                <c:pt idx="7">
                  <c:v>11.66205428950631</c:v>
                </c:pt>
                <c:pt idx="8">
                  <c:v>11.7001557193711</c:v>
                </c:pt>
                <c:pt idx="9">
                  <c:v>11.736433820135421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97-4358-9224-7FAA369A0391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Sheet1!$M$106:$M$115</c:f>
              <c:numCache>
                <c:formatCode>0.0</c:formatCode>
                <c:ptCount val="10"/>
                <c:pt idx="0">
                  <c:v>12.169347605110332</c:v>
                </c:pt>
                <c:pt idx="1">
                  <c:v>12.308235964673774</c:v>
                </c:pt>
                <c:pt idx="2">
                  <c:v>12.296041413997241</c:v>
                </c:pt>
                <c:pt idx="3">
                  <c:v>12.404504816990391</c:v>
                </c:pt>
                <c:pt idx="4">
                  <c:v>12.484199513908454</c:v>
                </c:pt>
                <c:pt idx="5">
                  <c:v>12.576566902842831</c:v>
                </c:pt>
                <c:pt idx="6">
                  <c:v>12.681477694332463</c:v>
                </c:pt>
                <c:pt idx="7">
                  <c:v>12.751423786915993</c:v>
                </c:pt>
                <c:pt idx="8">
                  <c:v>12.815282856106748</c:v>
                </c:pt>
                <c:pt idx="9">
                  <c:v>12.9006903789282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97-4358-9224-7FAA369A0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1.2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At val="1"/>
        <c:crossBetween val="between"/>
        <c:maj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Cagayan Valley (Region II)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Sheet1!$E$68:$E$77</c:f>
              <c:numCache>
                <c:formatCode>0.0</c:formatCode>
                <c:ptCount val="10"/>
                <c:pt idx="0">
                  <c:v>10.628980909135279</c:v>
                </c:pt>
                <c:pt idx="1">
                  <c:v>10.54194092667343</c:v>
                </c:pt>
                <c:pt idx="2">
                  <c:v>10.669443647553891</c:v>
                </c:pt>
                <c:pt idx="3">
                  <c:v>10.745334871387181</c:v>
                </c:pt>
                <c:pt idx="4">
                  <c:v>10.75316828591084</c:v>
                </c:pt>
                <c:pt idx="5">
                  <c:v>10.80248969427274</c:v>
                </c:pt>
                <c:pt idx="6">
                  <c:v>10.79839880333339</c:v>
                </c:pt>
                <c:pt idx="7">
                  <c:v>10.76790427280755</c:v>
                </c:pt>
                <c:pt idx="8">
                  <c:v>10.828056410779819</c:v>
                </c:pt>
                <c:pt idx="9">
                  <c:v>10.75435153147161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F5-4A8D-9863-5970D33984E6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Sheet1!$M$68:$M$77</c:f>
              <c:numCache>
                <c:formatCode>0.0</c:formatCode>
                <c:ptCount val="10"/>
                <c:pt idx="0">
                  <c:v>9.6792576833029553</c:v>
                </c:pt>
                <c:pt idx="1">
                  <c:v>9.7179271918442591</c:v>
                </c:pt>
                <c:pt idx="2">
                  <c:v>9.8010658757948246</c:v>
                </c:pt>
                <c:pt idx="3">
                  <c:v>9.9894173797756203</c:v>
                </c:pt>
                <c:pt idx="4">
                  <c:v>10.129039305873835</c:v>
                </c:pt>
                <c:pt idx="5">
                  <c:v>10.254486005389932</c:v>
                </c:pt>
                <c:pt idx="6">
                  <c:v>10.377967143954022</c:v>
                </c:pt>
                <c:pt idx="7">
                  <c:v>10.438202330707151</c:v>
                </c:pt>
                <c:pt idx="8">
                  <c:v>10.501633611389977</c:v>
                </c:pt>
                <c:pt idx="9">
                  <c:v>10.594962292077584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F5-4A8D-9863-5970D33984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ax val="10.9"/>
          <c:min val="9.6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Ilocos Region (Region I)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Sheet1!$E$201:$E$210</c:f>
              <c:numCache>
                <c:formatCode>0.0</c:formatCode>
                <c:ptCount val="10"/>
                <c:pt idx="0">
                  <c:v>10.67046588122327</c:v>
                </c:pt>
                <c:pt idx="1">
                  <c:v>10.760049511201631</c:v>
                </c:pt>
                <c:pt idx="2">
                  <c:v>10.789339695269719</c:v>
                </c:pt>
                <c:pt idx="3">
                  <c:v>10.81522794731146</c:v>
                </c:pt>
                <c:pt idx="4">
                  <c:v>10.83614363849655</c:v>
                </c:pt>
                <c:pt idx="5">
                  <c:v>10.88162568773636</c:v>
                </c:pt>
                <c:pt idx="6">
                  <c:v>10.868634560679981</c:v>
                </c:pt>
                <c:pt idx="7">
                  <c:v>10.85125122788299</c:v>
                </c:pt>
                <c:pt idx="8">
                  <c:v>10.87516784628693</c:v>
                </c:pt>
                <c:pt idx="9">
                  <c:v>10.852167058695031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35-4033-9CEE-6FD037B4E994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Sheet1!$M$201:$M$210</c:f>
              <c:numCache>
                <c:formatCode>0.0</c:formatCode>
                <c:ptCount val="10"/>
                <c:pt idx="0">
                  <c:v>10.530855288808656</c:v>
                </c:pt>
                <c:pt idx="1">
                  <c:v>10.694194268761398</c:v>
                </c:pt>
                <c:pt idx="2">
                  <c:v>10.728942913146984</c:v>
                </c:pt>
                <c:pt idx="3">
                  <c:v>10.808942786874024</c:v>
                </c:pt>
                <c:pt idx="4">
                  <c:v>10.949780879325772</c:v>
                </c:pt>
                <c:pt idx="5">
                  <c:v>11.037953030594672</c:v>
                </c:pt>
                <c:pt idx="6">
                  <c:v>11.142766317389569</c:v>
                </c:pt>
                <c:pt idx="7">
                  <c:v>11.22440038633192</c:v>
                </c:pt>
                <c:pt idx="8">
                  <c:v>11.317417913217513</c:v>
                </c:pt>
                <c:pt idx="9">
                  <c:v>11.397714163272903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35-4033-9CEE-6FD037B4E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0.4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Calabarzon (Region IV-A)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[1]Sheet1!$B$239:$B$248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Sheet1!$K$49:$K$58</c:f>
              <c:numCache>
                <c:formatCode>0</c:formatCode>
                <c:ptCount val="10"/>
                <c:pt idx="0">
                  <c:v>11.037257825460051</c:v>
                </c:pt>
                <c:pt idx="1">
                  <c:v>11.111148547119081</c:v>
                </c:pt>
                <c:pt idx="2">
                  <c:v>11.123476412370749</c:v>
                </c:pt>
                <c:pt idx="3">
                  <c:v>11.13706770161472</c:v>
                </c:pt>
                <c:pt idx="4">
                  <c:v>11.17286881199731</c:v>
                </c:pt>
                <c:pt idx="5">
                  <c:v>11.160512852946519</c:v>
                </c:pt>
                <c:pt idx="6">
                  <c:v>11.186286421648781</c:v>
                </c:pt>
                <c:pt idx="7">
                  <c:v>11.22020128201655</c:v>
                </c:pt>
                <c:pt idx="8">
                  <c:v>11.213798583559649</c:v>
                </c:pt>
                <c:pt idx="9">
                  <c:v>11.22057738548566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C3-4C98-BC5A-F2654484CF34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[1]Sheet1!$B$239:$B$248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Sheet1!$BO$49:$BO$58</c:f>
              <c:numCache>
                <c:formatCode>0.00</c:formatCode>
                <c:ptCount val="10"/>
                <c:pt idx="0">
                  <c:v>11.095809026246872</c:v>
                </c:pt>
                <c:pt idx="1">
                  <c:v>11.122580052619309</c:v>
                </c:pt>
                <c:pt idx="2">
                  <c:v>11.125001050115994</c:v>
                </c:pt>
                <c:pt idx="3">
                  <c:v>11.145751315024105</c:v>
                </c:pt>
                <c:pt idx="4">
                  <c:v>11.164506068853626</c:v>
                </c:pt>
                <c:pt idx="5">
                  <c:v>11.1740836026152</c:v>
                </c:pt>
                <c:pt idx="6">
                  <c:v>11.175448394198535</c:v>
                </c:pt>
                <c:pt idx="7">
                  <c:v>11.169457327434072</c:v>
                </c:pt>
                <c:pt idx="8">
                  <c:v>11.202724749279973</c:v>
                </c:pt>
                <c:pt idx="9">
                  <c:v>11.207834237831378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C3-4C98-BC5A-F2654484C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Ilocos</a:t>
            </a:r>
            <a:r>
              <a:rPr lang="en-US" dirty="0"/>
              <a:t> Region (Region I)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[1]Sheet1!$B$239:$B$248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Sheet1!$K$201:$K$210</c:f>
              <c:numCache>
                <c:formatCode>0</c:formatCode>
                <c:ptCount val="10"/>
                <c:pt idx="0">
                  <c:v>10.67046588122327</c:v>
                </c:pt>
                <c:pt idx="1">
                  <c:v>10.760049511201631</c:v>
                </c:pt>
                <c:pt idx="2">
                  <c:v>10.789339695269719</c:v>
                </c:pt>
                <c:pt idx="3">
                  <c:v>10.81522794731146</c:v>
                </c:pt>
                <c:pt idx="4">
                  <c:v>10.83614363849655</c:v>
                </c:pt>
                <c:pt idx="5">
                  <c:v>10.88162568773636</c:v>
                </c:pt>
                <c:pt idx="6">
                  <c:v>10.868634560679981</c:v>
                </c:pt>
                <c:pt idx="7">
                  <c:v>10.85125122788299</c:v>
                </c:pt>
                <c:pt idx="8">
                  <c:v>10.87516784628693</c:v>
                </c:pt>
                <c:pt idx="9">
                  <c:v>10.852167058695031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A0-46AC-A4E6-8E9EF6776257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[1]Sheet1!$B$239:$B$248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Sheet1!$BO$201:$BO$210</c:f>
              <c:numCache>
                <c:formatCode>0.00</c:formatCode>
                <c:ptCount val="10"/>
                <c:pt idx="0">
                  <c:v>10.766138005701997</c:v>
                </c:pt>
                <c:pt idx="1">
                  <c:v>10.780748105228209</c:v>
                </c:pt>
                <c:pt idx="2">
                  <c:v>10.783804115715343</c:v>
                </c:pt>
                <c:pt idx="3">
                  <c:v>10.812400464803336</c:v>
                </c:pt>
                <c:pt idx="4">
                  <c:v>10.824095558170448</c:v>
                </c:pt>
                <c:pt idx="5">
                  <c:v>10.831150262469492</c:v>
                </c:pt>
                <c:pt idx="6">
                  <c:v>10.840627158414101</c:v>
                </c:pt>
                <c:pt idx="7">
                  <c:v>10.830552108485275</c:v>
                </c:pt>
                <c:pt idx="8">
                  <c:v>10.858060853479421</c:v>
                </c:pt>
                <c:pt idx="9">
                  <c:v>10.872496422316292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A0-46AC-A4E6-8E9EF67762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SOCCSKSARGEN (Region XII)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[1]Sheet1!$B$239:$B$248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Sheet1!$K$277:$K$286</c:f>
              <c:numCache>
                <c:formatCode>0</c:formatCode>
                <c:ptCount val="10"/>
                <c:pt idx="0">
                  <c:v>10.77369246021493</c:v>
                </c:pt>
                <c:pt idx="1">
                  <c:v>10.777872369326991</c:v>
                </c:pt>
                <c:pt idx="2">
                  <c:v>10.796038717527541</c:v>
                </c:pt>
                <c:pt idx="3">
                  <c:v>10.837441369615791</c:v>
                </c:pt>
                <c:pt idx="4">
                  <c:v>10.872693263156661</c:v>
                </c:pt>
                <c:pt idx="5">
                  <c:v>10.91672349046676</c:v>
                </c:pt>
                <c:pt idx="6">
                  <c:v>10.89494115424945</c:v>
                </c:pt>
                <c:pt idx="7">
                  <c:v>10.795279972137379</c:v>
                </c:pt>
                <c:pt idx="8">
                  <c:v>10.879158075840889</c:v>
                </c:pt>
                <c:pt idx="9">
                  <c:v>10.903440901406871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4F-4DDD-AD48-065EEC79D123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[1]Sheet1!$B$239:$B$248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Sheet1!$BO$277:$BO$286</c:f>
              <c:numCache>
                <c:formatCode>0.00</c:formatCode>
                <c:ptCount val="10"/>
                <c:pt idx="0">
                  <c:v>10.813039864107706</c:v>
                </c:pt>
                <c:pt idx="1">
                  <c:v>10.811227167140476</c:v>
                </c:pt>
                <c:pt idx="2">
                  <c:v>10.842387166076374</c:v>
                </c:pt>
                <c:pt idx="3">
                  <c:v>10.860661999288885</c:v>
                </c:pt>
                <c:pt idx="4">
                  <c:v>10.862448317688049</c:v>
                </c:pt>
                <c:pt idx="5">
                  <c:v>10.862059742797602</c:v>
                </c:pt>
                <c:pt idx="6">
                  <c:v>10.853028088382569</c:v>
                </c:pt>
                <c:pt idx="7">
                  <c:v>10.824805952458821</c:v>
                </c:pt>
                <c:pt idx="8">
                  <c:v>10.853599474474677</c:v>
                </c:pt>
                <c:pt idx="9">
                  <c:v>10.864024001528094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4F-4DDD-AD48-065EEC79D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ax val="11.4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Non-Agriculture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4647856517937"/>
          <c:y val="0.16703338744007365"/>
          <c:w val="0.84675907699037622"/>
          <c:h val="0.7291705988425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Sheet1!$H$239:$H$248</c:f>
              <c:numCache>
                <c:formatCode>0.0</c:formatCode>
                <c:ptCount val="10"/>
                <c:pt idx="0">
                  <c:v>14.45069647307338</c:v>
                </c:pt>
                <c:pt idx="1">
                  <c:v>14.52485239432372</c:v>
                </c:pt>
                <c:pt idx="2">
                  <c:v>14.556096036953839</c:v>
                </c:pt>
                <c:pt idx="3">
                  <c:v>14.62422276065065</c:v>
                </c:pt>
                <c:pt idx="4">
                  <c:v>14.711791625111481</c:v>
                </c:pt>
                <c:pt idx="5">
                  <c:v>14.76797853016936</c:v>
                </c:pt>
                <c:pt idx="6">
                  <c:v>14.832695537674081</c:v>
                </c:pt>
                <c:pt idx="7">
                  <c:v>14.904392599746959</c:v>
                </c:pt>
                <c:pt idx="8">
                  <c:v>14.96434763615521</c:v>
                </c:pt>
                <c:pt idx="9">
                  <c:v>15.01145104308285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35-42F8-A234-EC99FC35C758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Sheet1!$N$239:$N$248</c:f>
              <c:numCache>
                <c:formatCode>0.0</c:formatCode>
                <c:ptCount val="10"/>
                <c:pt idx="0">
                  <c:v>14.477048187992025</c:v>
                </c:pt>
                <c:pt idx="1">
                  <c:v>14.532159775396597</c:v>
                </c:pt>
                <c:pt idx="2">
                  <c:v>14.590575419422578</c:v>
                </c:pt>
                <c:pt idx="3">
                  <c:v>14.654669215729225</c:v>
                </c:pt>
                <c:pt idx="4">
                  <c:v>14.67243127433839</c:v>
                </c:pt>
                <c:pt idx="5">
                  <c:v>14.739584333758966</c:v>
                </c:pt>
                <c:pt idx="6">
                  <c:v>14.82346017009146</c:v>
                </c:pt>
                <c:pt idx="7">
                  <c:v>14.887581469504433</c:v>
                </c:pt>
                <c:pt idx="8">
                  <c:v>14.949461667255726</c:v>
                </c:pt>
                <c:pt idx="9">
                  <c:v>15.021553123452136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35-42F8-A234-EC99FC35C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4.4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Log(GDP)</a:t>
                </a:r>
              </a:p>
            </c:rich>
          </c:tx>
          <c:layout>
            <c:manualLayout>
              <c:xMode val="edge"/>
              <c:yMode val="edge"/>
              <c:x val="0"/>
              <c:y val="6.005557797904065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leyte!$B$12:$B$20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'cebu+bohol'!$AD$12:$AD$20</c:f>
              <c:numCache>
                <c:formatCode>General</c:formatCode>
                <c:ptCount val="9"/>
                <c:pt idx="0">
                  <c:v>3.7022851932026701</c:v>
                </c:pt>
                <c:pt idx="1">
                  <c:v>15.1560825797647</c:v>
                </c:pt>
                <c:pt idx="2">
                  <c:v>2.65830468771279</c:v>
                </c:pt>
                <c:pt idx="3">
                  <c:v>-0.21074220449471201</c:v>
                </c:pt>
                <c:pt idx="4">
                  <c:v>4.3505980246010001</c:v>
                </c:pt>
                <c:pt idx="5">
                  <c:v>12.3011596432909</c:v>
                </c:pt>
                <c:pt idx="6">
                  <c:v>-2.7671767807982102</c:v>
                </c:pt>
                <c:pt idx="7">
                  <c:v>8.8777893403514305</c:v>
                </c:pt>
                <c:pt idx="8">
                  <c:v>7.5948421098163097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1D-4D31-88D0-694B26E6059D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Bohol, </a:t>
                    </a:r>
                    <a:fld id="{373A0AC4-D5C0-4BAF-9BB2-DB0BFC14B1EC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91D-4D31-88D0-694B26E6059D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'cebu+bohol'!$AE$12:$AE$20</c:f>
              <c:numCache>
                <c:formatCode>General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2.65830468771279</c:v>
                </c:pt>
                <c:pt idx="3">
                  <c:v>-0.21074220449471201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1D-4D31-88D0-694B26E6059D}"/>
            </c:ext>
          </c:extLst>
        </c:ser>
        <c:ser>
          <c:idx val="2"/>
          <c:order val="2"/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'cebu+bohol'!$AD$31:$AD$39</c:f>
              <c:numCache>
                <c:formatCode>General</c:formatCode>
                <c:ptCount val="9"/>
                <c:pt idx="0">
                  <c:v>-11.35250392403</c:v>
                </c:pt>
                <c:pt idx="1">
                  <c:v>0.29788039698441698</c:v>
                </c:pt>
                <c:pt idx="2">
                  <c:v>-17.3132740348433</c:v>
                </c:pt>
                <c:pt idx="3">
                  <c:v>-33.8642497525979</c:v>
                </c:pt>
                <c:pt idx="4">
                  <c:v>-11.143068731701399</c:v>
                </c:pt>
                <c:pt idx="5">
                  <c:v>-12.3531898570824</c:v>
                </c:pt>
                <c:pt idx="6">
                  <c:v>19.042698821018899</c:v>
                </c:pt>
                <c:pt idx="7">
                  <c:v>-7.5307508979161497</c:v>
                </c:pt>
                <c:pt idx="8">
                  <c:v>8.9921036452095002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1D-4D31-88D0-694B26E6059D}"/>
            </c:ext>
          </c:extLst>
        </c:ser>
        <c:ser>
          <c:idx val="3"/>
          <c:order val="3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2.7777777777777776E-2"/>
                  <c:y val="1.8226888305628463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dirty="0">
                        <a:solidFill>
                          <a:srgbClr val="FF0000"/>
                        </a:solidFill>
                      </a:rPr>
                      <a:t>Cebu, </a:t>
                    </a:r>
                    <a:fld id="{C14F0696-7006-4C22-873D-C7003FAA072E}" type="VALUE">
                      <a:rPr lang="en-US" sz="1100" b="1" smtClean="0">
                        <a:solidFill>
                          <a:srgbClr val="FF0000"/>
                        </a:solidFill>
                      </a:rPr>
                      <a:pPr>
                        <a:defRPr sz="1100" b="1">
                          <a:solidFill>
                            <a:srgbClr val="FF0000"/>
                          </a:solidFill>
                        </a:defRPr>
                      </a:pPr>
                      <a:t>[VALUE]</a:t>
                    </a:fld>
                    <a:r>
                      <a:rPr lang="en-US" sz="1100" b="1" dirty="0">
                        <a:solidFill>
                          <a:srgbClr val="FF0000"/>
                        </a:solidFill>
                      </a:rPr>
                      <a:t>%</a:t>
                    </a:r>
                  </a:p>
                </c:rich>
              </c:tx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66666666666667"/>
                      <c:h val="0.1319907407407407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91D-4D31-88D0-694B26E60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'cebu+bohol'!$AE$31:$AE$39</c:f>
              <c:numCache>
                <c:formatCode>General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-17.3132740348433</c:v>
                </c:pt>
                <c:pt idx="3">
                  <c:v>-33.8642497525979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1D-4D31-88D0-694B26E60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2982392"/>
        <c:axId val="802982720"/>
      </c:lineChart>
      <c:catAx>
        <c:axId val="80298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982720"/>
        <c:crosses val="autoZero"/>
        <c:auto val="1"/>
        <c:lblAlgn val="ctr"/>
        <c:lblOffset val="100"/>
        <c:noMultiLvlLbl val="0"/>
      </c:catAx>
      <c:valAx>
        <c:axId val="802982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02982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leyte!$A$12:$A$20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leyte!$H$12:$H$20</c:f>
              <c:numCache>
                <c:formatCode>General</c:formatCode>
                <c:ptCount val="9"/>
                <c:pt idx="0">
                  <c:v>22.193311905686741</c:v>
                </c:pt>
                <c:pt idx="1">
                  <c:v>15.422898342368009</c:v>
                </c:pt>
                <c:pt idx="2">
                  <c:v>-80.060659373434532</c:v>
                </c:pt>
                <c:pt idx="3">
                  <c:v>-52.757383995022167</c:v>
                </c:pt>
                <c:pt idx="4">
                  <c:v>-144.65303474699769</c:v>
                </c:pt>
                <c:pt idx="5">
                  <c:v>85.697083122382082</c:v>
                </c:pt>
                <c:pt idx="6">
                  <c:v>44.368532238170388</c:v>
                </c:pt>
                <c:pt idx="7">
                  <c:v>-25.897756256879841</c:v>
                </c:pt>
                <c:pt idx="8">
                  <c:v>-3.679026240432393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77-4FA6-AAE9-4CDF4C17C73D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tx>
                <c:rich>
                  <a:bodyPr/>
                  <a:lstStyle/>
                  <a:p>
                    <a:fld id="{15651A5A-3EE4-4FC9-AA12-4A22BC5A1D8D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B77-4FA6-AAE9-4CDF4C17C73D}"/>
                </c:ext>
              </c:extLst>
            </c:dLbl>
            <c:dLbl>
              <c:idx val="4"/>
              <c:layout>
                <c:manualLayout>
                  <c:x val="-3.0326552930883641E-2"/>
                  <c:y val="4.4548702245552636E-2"/>
                </c:manualLayout>
              </c:layout>
              <c:tx>
                <c:rich>
                  <a:bodyPr/>
                  <a:lstStyle/>
                  <a:p>
                    <a:fld id="{801034DE-C828-4A0B-848B-30F0876310EC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B77-4FA6-AAE9-4CDF4C17C73D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leyte!$I$12:$I$20</c:f>
              <c:numCache>
                <c:formatCode>General</c:formatCode>
                <c:ptCount val="9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-52.757383995022167</c:v>
                </c:pt>
                <c:pt idx="4">
                  <c:v>-144.65303474699769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77-4FA6-AAE9-4CDF4C17C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4829320"/>
        <c:axId val="784824400"/>
      </c:lineChart>
      <c:catAx>
        <c:axId val="784829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824400"/>
        <c:crosses val="autoZero"/>
        <c:auto val="1"/>
        <c:lblAlgn val="ctr"/>
        <c:lblOffset val="100"/>
        <c:noMultiLvlLbl val="0"/>
      </c:catAx>
      <c:valAx>
        <c:axId val="784824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84829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9039370078740141E-2"/>
          <c:y val="0.14814814814814814"/>
          <c:w val="0.72873840769903764"/>
          <c:h val="0.74445246427529888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Lipa City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FE5-44D2-9224-57C9327B9E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batangas!$A$2:$A$11</c:f>
              <c:numCache>
                <c:formatCode>General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batangas!$B$2:$B$11</c:f>
              <c:numCache>
                <c:formatCode>General</c:formatCode>
                <c:ptCount val="10"/>
                <c:pt idx="0">
                  <c:v>25.686378123280559</c:v>
                </c:pt>
                <c:pt idx="1">
                  <c:v>19.142409823855459</c:v>
                </c:pt>
                <c:pt idx="2">
                  <c:v>14.35027740390281</c:v>
                </c:pt>
                <c:pt idx="3">
                  <c:v>16.18755382600034</c:v>
                </c:pt>
                <c:pt idx="4">
                  <c:v>36.384892045699623</c:v>
                </c:pt>
                <c:pt idx="5">
                  <c:v>33.778392667658267</c:v>
                </c:pt>
                <c:pt idx="6">
                  <c:v>37.781274909883258</c:v>
                </c:pt>
                <c:pt idx="7">
                  <c:v>37.724049980986273</c:v>
                </c:pt>
                <c:pt idx="8">
                  <c:v>37.358748559471572</c:v>
                </c:pt>
                <c:pt idx="9">
                  <c:v>40.801816405273783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E5-44D2-9224-57C9327B9E75}"/>
            </c:ext>
          </c:extLst>
        </c:ser>
        <c:ser>
          <c:idx val="1"/>
          <c:order val="1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Batangas City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FE5-44D2-9224-57C9327B9E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batangas!$A$2:$A$11</c:f>
              <c:numCache>
                <c:formatCode>General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batangas!$D$2:$D$11</c:f>
              <c:numCache>
                <c:formatCode>General</c:formatCode>
                <c:ptCount val="10"/>
                <c:pt idx="0">
                  <c:v>37.664625193808263</c:v>
                </c:pt>
                <c:pt idx="1">
                  <c:v>41.666666932246109</c:v>
                </c:pt>
                <c:pt idx="2">
                  <c:v>40.715047327241578</c:v>
                </c:pt>
                <c:pt idx="3">
                  <c:v>41.373947311461393</c:v>
                </c:pt>
                <c:pt idx="4">
                  <c:v>54.115796141201209</c:v>
                </c:pt>
                <c:pt idx="5">
                  <c:v>74.38971416144264</c:v>
                </c:pt>
                <c:pt idx="6">
                  <c:v>69.753900137269099</c:v>
                </c:pt>
                <c:pt idx="7">
                  <c:v>63.853113138529523</c:v>
                </c:pt>
                <c:pt idx="8">
                  <c:v>58.873712179700412</c:v>
                </c:pt>
                <c:pt idx="9">
                  <c:v>60.540169091796649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FE5-44D2-9224-57C9327B9E75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100" b="1" i="0" u="none" strike="noStrike" kern="120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/>
                      <a:t>Ibaan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1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393700787401575"/>
                      <c:h val="0.1109722222222222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EFE5-44D2-9224-57C9327B9E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batangas!$F$2:$F$11</c:f>
              <c:numCache>
                <c:formatCode>General</c:formatCode>
                <c:ptCount val="10"/>
                <c:pt idx="0">
                  <c:v>0.66206203349723192</c:v>
                </c:pt>
                <c:pt idx="1">
                  <c:v>0</c:v>
                </c:pt>
                <c:pt idx="2">
                  <c:v>0.1186734424303254</c:v>
                </c:pt>
                <c:pt idx="3">
                  <c:v>0.76307095353015053</c:v>
                </c:pt>
                <c:pt idx="4">
                  <c:v>-0.28640669521182338</c:v>
                </c:pt>
                <c:pt idx="5">
                  <c:v>0.52957409449390103</c:v>
                </c:pt>
                <c:pt idx="6">
                  <c:v>0.64248551719694669</c:v>
                </c:pt>
                <c:pt idx="7">
                  <c:v>0.59715694463414215</c:v>
                </c:pt>
                <c:pt idx="8">
                  <c:v>0.73617467392923264</c:v>
                </c:pt>
                <c:pt idx="9">
                  <c:v>1.536451852901499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FE5-44D2-9224-57C9327B9E75}"/>
            </c:ext>
          </c:extLst>
        </c:ser>
        <c:ser>
          <c:idx val="3"/>
          <c:order val="3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Non-beneficiary group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338145231846018"/>
                      <c:h val="0.2004166666666666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6-EFE5-44D2-9224-57C9327B9E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batangas!$P$2:$P$11</c:f>
              <c:numCache>
                <c:formatCode>General</c:formatCode>
                <c:ptCount val="10"/>
                <c:pt idx="0">
                  <c:v>-64.032339958446428</c:v>
                </c:pt>
                <c:pt idx="1">
                  <c:v>-56.037183604661976</c:v>
                </c:pt>
                <c:pt idx="2">
                  <c:v>-56.566772160306186</c:v>
                </c:pt>
                <c:pt idx="3">
                  <c:v>-51.939226587507065</c:v>
                </c:pt>
                <c:pt idx="4">
                  <c:v>-80.862253276300066</c:v>
                </c:pt>
                <c:pt idx="5">
                  <c:v>-96.865654913282384</c:v>
                </c:pt>
                <c:pt idx="6">
                  <c:v>-96.418549539786</c:v>
                </c:pt>
                <c:pt idx="7">
                  <c:v>-91.797714677027585</c:v>
                </c:pt>
                <c:pt idx="8">
                  <c:v>-88.86578513861275</c:v>
                </c:pt>
                <c:pt idx="9">
                  <c:v>-94.45237467211156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FE5-44D2-9224-57C9327B9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5579688"/>
        <c:axId val="795574768"/>
      </c:lineChart>
      <c:catAx>
        <c:axId val="795579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574768"/>
        <c:crosses val="autoZero"/>
        <c:auto val="1"/>
        <c:lblAlgn val="ctr"/>
        <c:lblOffset val="100"/>
        <c:tickLblSkip val="3"/>
        <c:noMultiLvlLbl val="0"/>
      </c:catAx>
      <c:valAx>
        <c:axId val="795574768"/>
        <c:scaling>
          <c:orientation val="minMax"/>
          <c:max val="80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>
            <c:manualLayout>
              <c:xMode val="edge"/>
              <c:yMode val="edge"/>
              <c:x val="3.3333333333333333E-2"/>
              <c:y val="4.304790026246718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579688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Industry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1020341207349"/>
          <c:y val="0.16703338744007365"/>
          <c:w val="0.84370352143482064"/>
          <c:h val="0.7291705988425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Sheet1!$F$239:$F$248</c:f>
              <c:numCache>
                <c:formatCode>0.0</c:formatCode>
                <c:ptCount val="10"/>
                <c:pt idx="0">
                  <c:v>12.798736287511799</c:v>
                </c:pt>
                <c:pt idx="1">
                  <c:v>12.85618966619956</c:v>
                </c:pt>
                <c:pt idx="2">
                  <c:v>12.814165623493659</c:v>
                </c:pt>
                <c:pt idx="3">
                  <c:v>12.887989501394239</c:v>
                </c:pt>
                <c:pt idx="4">
                  <c:v>13.06542893848013</c:v>
                </c:pt>
                <c:pt idx="5">
                  <c:v>13.097773509535539</c:v>
                </c:pt>
                <c:pt idx="6">
                  <c:v>13.164321567170241</c:v>
                </c:pt>
                <c:pt idx="7">
                  <c:v>13.21451351206661</c:v>
                </c:pt>
                <c:pt idx="8">
                  <c:v>13.23457094520818</c:v>
                </c:pt>
                <c:pt idx="9">
                  <c:v>13.23916048879707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BD-4607-9A87-C4F87636BED7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Sheet1!$L$239:$L$248</c:f>
              <c:numCache>
                <c:formatCode>0.0</c:formatCode>
                <c:ptCount val="10"/>
                <c:pt idx="0">
                  <c:v>12.779612300415</c:v>
                </c:pt>
                <c:pt idx="1">
                  <c:v>12.839127489734523</c:v>
                </c:pt>
                <c:pt idx="2">
                  <c:v>12.894275926109295</c:v>
                </c:pt>
                <c:pt idx="3">
                  <c:v>12.966347799028261</c:v>
                </c:pt>
                <c:pt idx="4">
                  <c:v>12.952086841359719</c:v>
                </c:pt>
                <c:pt idx="5">
                  <c:v>13.029425078383525</c:v>
                </c:pt>
                <c:pt idx="6">
                  <c:v>13.129412013490427</c:v>
                </c:pt>
                <c:pt idx="7">
                  <c:v>13.201580798648269</c:v>
                </c:pt>
                <c:pt idx="8">
                  <c:v>13.255422182307788</c:v>
                </c:pt>
                <c:pt idx="9">
                  <c:v>13.325559610380225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BD-4607-9A87-C4F87636B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473228240"/>
        <c:scaling>
          <c:orientation val="minMax"/>
          <c:min val="12.7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Log(GDP)</a:t>
                </a:r>
              </a:p>
            </c:rich>
          </c:tx>
          <c:layout>
            <c:manualLayout>
              <c:xMode val="edge"/>
              <c:yMode val="edge"/>
              <c:x val="0"/>
              <c:y val="6.927501807591010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Services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62981189851268"/>
          <c:y val="0.16703338744007365"/>
          <c:w val="0.84717574365704285"/>
          <c:h val="0.7291705988425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Sheet1!$G$239:$G$248</c:f>
              <c:numCache>
                <c:formatCode>0.0</c:formatCode>
                <c:ptCount val="10"/>
                <c:pt idx="0">
                  <c:v>14.237906854469591</c:v>
                </c:pt>
                <c:pt idx="1">
                  <c:v>14.31598276965077</c:v>
                </c:pt>
                <c:pt idx="2">
                  <c:v>14.363503634540351</c:v>
                </c:pt>
                <c:pt idx="3">
                  <c:v>14.430416157847191</c:v>
                </c:pt>
                <c:pt idx="4">
                  <c:v>14.497670094848081</c:v>
                </c:pt>
                <c:pt idx="5">
                  <c:v>14.55946681569753</c:v>
                </c:pt>
                <c:pt idx="6">
                  <c:v>14.62375882719599</c:v>
                </c:pt>
                <c:pt idx="7">
                  <c:v>14.700387440436341</c:v>
                </c:pt>
                <c:pt idx="8">
                  <c:v>14.76915479430359</c:v>
                </c:pt>
                <c:pt idx="9">
                  <c:v>14.82518980187595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E3-47F8-885F-B9CE7638A869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Sheet1!$M$239:$M$248</c:f>
              <c:numCache>
                <c:formatCode>0.0</c:formatCode>
                <c:ptCount val="10"/>
                <c:pt idx="0">
                  <c:v>14.278099243520272</c:v>
                </c:pt>
                <c:pt idx="1">
                  <c:v>14.326048506171748</c:v>
                </c:pt>
                <c:pt idx="2">
                  <c:v>14.38238404679019</c:v>
                </c:pt>
                <c:pt idx="3">
                  <c:v>14.443249958579653</c:v>
                </c:pt>
                <c:pt idx="4">
                  <c:v>14.485801902715558</c:v>
                </c:pt>
                <c:pt idx="5">
                  <c:v>14.544023197013821</c:v>
                </c:pt>
                <c:pt idx="6">
                  <c:v>14.621818124452584</c:v>
                </c:pt>
                <c:pt idx="7">
                  <c:v>14.682508321753863</c:v>
                </c:pt>
                <c:pt idx="8">
                  <c:v>14.74349195746499</c:v>
                </c:pt>
                <c:pt idx="9">
                  <c:v>14.81601193240272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E3-47F8-885F-B9CE7638A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4.2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Log(GDP)</a:t>
                </a:r>
              </a:p>
            </c:rich>
          </c:tx>
          <c:layout>
            <c:manualLayout>
              <c:xMode val="edge"/>
              <c:yMode val="edge"/>
              <c:x val="0"/>
              <c:y val="7.84944581727795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Non-Agriculture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51870078740157"/>
          <c:y val="0.16703338744007365"/>
          <c:w val="0.8332868547681539"/>
          <c:h val="0.7291705988425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Sheet1!$B$49:$B$58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Sheet1!$H$49:$H$58</c:f>
              <c:numCache>
                <c:formatCode>0.0</c:formatCode>
                <c:ptCount val="10"/>
                <c:pt idx="0">
                  <c:v>13.64325496890164</c:v>
                </c:pt>
                <c:pt idx="1">
                  <c:v>13.756266794823521</c:v>
                </c:pt>
                <c:pt idx="2">
                  <c:v>13.77279301803242</c:v>
                </c:pt>
                <c:pt idx="3">
                  <c:v>13.844214626092629</c:v>
                </c:pt>
                <c:pt idx="4">
                  <c:v>13.91027604399533</c:v>
                </c:pt>
                <c:pt idx="5">
                  <c:v>13.96399263012187</c:v>
                </c:pt>
                <c:pt idx="6">
                  <c:v>14.022657129152201</c:v>
                </c:pt>
                <c:pt idx="7">
                  <c:v>14.07024098988879</c:v>
                </c:pt>
                <c:pt idx="8">
                  <c:v>14.13918322815225</c:v>
                </c:pt>
                <c:pt idx="9">
                  <c:v>14.21284008701269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4-42C0-AB5C-382B358450B7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Sheet1!$B$49:$B$58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Sheet1!$P$49:$P$58</c:f>
              <c:numCache>
                <c:formatCode>0.0</c:formatCode>
                <c:ptCount val="10"/>
                <c:pt idx="0">
                  <c:v>13.621576706913922</c:v>
                </c:pt>
                <c:pt idx="1">
                  <c:v>13.712181147216103</c:v>
                </c:pt>
                <c:pt idx="2">
                  <c:v>13.747314865233241</c:v>
                </c:pt>
                <c:pt idx="3">
                  <c:v>13.8151591158495</c:v>
                </c:pt>
                <c:pt idx="4">
                  <c:v>13.883757297385827</c:v>
                </c:pt>
                <c:pt idx="5">
                  <c:v>13.961172656273813</c:v>
                </c:pt>
                <c:pt idx="6">
                  <c:v>14.04755921052924</c:v>
                </c:pt>
                <c:pt idx="7">
                  <c:v>14.112518860908354</c:v>
                </c:pt>
                <c:pt idx="8">
                  <c:v>14.176968419951852</c:v>
                </c:pt>
                <c:pt idx="9">
                  <c:v>14.257511235911494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84-42C0-AB5C-382B3584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3.6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Log(GDP)</a:t>
                </a:r>
              </a:p>
            </c:rich>
          </c:tx>
          <c:layout>
            <c:manualLayout>
              <c:xMode val="edge"/>
              <c:yMode val="edge"/>
              <c:x val="2.0833333333333332E-2"/>
              <c:y val="7.388473812434484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Services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1020341207349"/>
          <c:y val="0.16703338744007365"/>
          <c:w val="0.84370352143482064"/>
          <c:h val="0.7291705988425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Sheet1!$B$49:$B$58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Sheet1!$G$49:$G$58</c:f>
              <c:numCache>
                <c:formatCode>0.0</c:formatCode>
                <c:ptCount val="10"/>
                <c:pt idx="0">
                  <c:v>12.59908723324777</c:v>
                </c:pt>
                <c:pt idx="1">
                  <c:v>12.6562593348773</c:v>
                </c:pt>
                <c:pt idx="2">
                  <c:v>12.70435391687634</c:v>
                </c:pt>
                <c:pt idx="3">
                  <c:v>12.77680357364228</c:v>
                </c:pt>
                <c:pt idx="4">
                  <c:v>12.85265219027379</c:v>
                </c:pt>
                <c:pt idx="5">
                  <c:v>12.889333618181031</c:v>
                </c:pt>
                <c:pt idx="6">
                  <c:v>12.954290673033301</c:v>
                </c:pt>
                <c:pt idx="7">
                  <c:v>13.02456034676765</c:v>
                </c:pt>
                <c:pt idx="8">
                  <c:v>13.082642269186319</c:v>
                </c:pt>
                <c:pt idx="9">
                  <c:v>13.151231611355559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F-4643-B7A5-4D791E153616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Sheet1!$B$49:$B$58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Sheet1!$O$49:$O$58</c:f>
              <c:numCache>
                <c:formatCode>0.0</c:formatCode>
                <c:ptCount val="10"/>
                <c:pt idx="0">
                  <c:v>12.587342589974647</c:v>
                </c:pt>
                <c:pt idx="1">
                  <c:v>12.653325757988382</c:v>
                </c:pt>
                <c:pt idx="2">
                  <c:v>12.697831760657147</c:v>
                </c:pt>
                <c:pt idx="3">
                  <c:v>12.760603276887036</c:v>
                </c:pt>
                <c:pt idx="4">
                  <c:v>12.828985036183111</c:v>
                </c:pt>
                <c:pt idx="5">
                  <c:v>12.892420601025595</c:v>
                </c:pt>
                <c:pt idx="6">
                  <c:v>12.971491223307604</c:v>
                </c:pt>
                <c:pt idx="7">
                  <c:v>13.032607386423109</c:v>
                </c:pt>
                <c:pt idx="8">
                  <c:v>13.094896513651605</c:v>
                </c:pt>
                <c:pt idx="9">
                  <c:v>13.171710621343108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BF-4643-B7A5-4D791E153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in val="12.5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Log(GDP)</a:t>
                </a:r>
              </a:p>
            </c:rich>
          </c:tx>
          <c:layout>
            <c:manualLayout>
              <c:xMode val="edge"/>
              <c:yMode val="edge"/>
              <c:x val="2.0833333333333332E-2"/>
              <c:y val="7.84944581727795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Industry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1020341207349"/>
          <c:y val="0.16703338744007365"/>
          <c:w val="0.84370352143482064"/>
          <c:h val="0.7291705988425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Sheet1!$B$49:$B$58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Sheet1!$F$49:$F$58</c:f>
              <c:numCache>
                <c:formatCode>0.0</c:formatCode>
                <c:ptCount val="10"/>
                <c:pt idx="0">
                  <c:v>13.20941408695376</c:v>
                </c:pt>
                <c:pt idx="1">
                  <c:v>13.35149854309409</c:v>
                </c:pt>
                <c:pt idx="2">
                  <c:v>13.35189289496283</c:v>
                </c:pt>
                <c:pt idx="3">
                  <c:v>13.42277607053493</c:v>
                </c:pt>
                <c:pt idx="4">
                  <c:v>13.483668983259751</c:v>
                </c:pt>
                <c:pt idx="5">
                  <c:v>13.54633223041035</c:v>
                </c:pt>
                <c:pt idx="6">
                  <c:v>13.601718986497261</c:v>
                </c:pt>
                <c:pt idx="7">
                  <c:v>13.63722092060806</c:v>
                </c:pt>
                <c:pt idx="8">
                  <c:v>13.71199953438553</c:v>
                </c:pt>
                <c:pt idx="9">
                  <c:v>13.788346593239829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96-4057-B242-4DFB305D76DA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Sheet1!$B$49:$B$58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Sheet1!$N$49:$N$58</c:f>
              <c:numCache>
                <c:formatCode>0.0</c:formatCode>
                <c:ptCount val="10"/>
                <c:pt idx="0">
                  <c:v>13.153331060168366</c:v>
                </c:pt>
                <c:pt idx="1">
                  <c:v>13.278003596409285</c:v>
                </c:pt>
                <c:pt idx="2">
                  <c:v>13.290411356672934</c:v>
                </c:pt>
                <c:pt idx="3">
                  <c:v>13.369368267919736</c:v>
                </c:pt>
                <c:pt idx="4">
                  <c:v>13.448431645357738</c:v>
                </c:pt>
                <c:pt idx="5">
                  <c:v>13.544609286712838</c:v>
                </c:pt>
                <c:pt idx="6">
                  <c:v>13.649205367193268</c:v>
                </c:pt>
                <c:pt idx="7">
                  <c:v>13.722913186840685</c:v>
                </c:pt>
                <c:pt idx="8">
                  <c:v>13.781471372656554</c:v>
                </c:pt>
                <c:pt idx="9">
                  <c:v>13.867123704014988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96-4057-B242-4DFB305D7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  <c:max val="13.9"/>
          <c:min val="13.1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Log(GDP)</a:t>
                </a:r>
              </a:p>
            </c:rich>
          </c:tx>
          <c:layout>
            <c:manualLayout>
              <c:xMode val="edge"/>
              <c:yMode val="edge"/>
              <c:x val="2.7777777777777776E-2"/>
              <c:y val="7.84944581727795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Industry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Sheet1!$F$315:$F$324</c:f>
              <c:numCache>
                <c:formatCode>0.0</c:formatCode>
                <c:ptCount val="10"/>
                <c:pt idx="0">
                  <c:v>10.433439104100589</c:v>
                </c:pt>
                <c:pt idx="1">
                  <c:v>10.443192135852501</c:v>
                </c:pt>
                <c:pt idx="2">
                  <c:v>10.45834920029173</c:v>
                </c:pt>
                <c:pt idx="3">
                  <c:v>10.73048794892995</c:v>
                </c:pt>
                <c:pt idx="4">
                  <c:v>10.77789322503676</c:v>
                </c:pt>
                <c:pt idx="5">
                  <c:v>10.875931749013411</c:v>
                </c:pt>
                <c:pt idx="6">
                  <c:v>10.995788516628901</c:v>
                </c:pt>
                <c:pt idx="7">
                  <c:v>11.071756090807259</c:v>
                </c:pt>
                <c:pt idx="8">
                  <c:v>11.063504174496069</c:v>
                </c:pt>
                <c:pt idx="9">
                  <c:v>11.10107249293258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F0-427F-8AC1-CBF187DEF93E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Sheet1!$L$315:$L$324</c:f>
              <c:numCache>
                <c:formatCode>0.0</c:formatCode>
                <c:ptCount val="10"/>
                <c:pt idx="0">
                  <c:v>10.411797409156113</c:v>
                </c:pt>
                <c:pt idx="1">
                  <c:v>10.514306075837725</c:v>
                </c:pt>
                <c:pt idx="2">
                  <c:v>10.554086277726766</c:v>
                </c:pt>
                <c:pt idx="3">
                  <c:v>10.693197461930534</c:v>
                </c:pt>
                <c:pt idx="4">
                  <c:v>10.758349836534348</c:v>
                </c:pt>
                <c:pt idx="5">
                  <c:v>10.856572984010242</c:v>
                </c:pt>
                <c:pt idx="6">
                  <c:v>10.946582843811294</c:v>
                </c:pt>
                <c:pt idx="7">
                  <c:v>10.991814499340766</c:v>
                </c:pt>
                <c:pt idx="8">
                  <c:v>11.076519164821601</c:v>
                </c:pt>
                <c:pt idx="9">
                  <c:v>11.148188084920363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F0-427F-8AC1-CBF187DEF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Services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3169526123135E-2"/>
          <c:y val="0.17097451659644405"/>
          <c:w val="0.87064819077818956"/>
          <c:h val="0.722087963621686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Sheet1!$G$315:$G$324</c:f>
              <c:numCache>
                <c:formatCode>0.0</c:formatCode>
                <c:ptCount val="10"/>
                <c:pt idx="0">
                  <c:v>10.754599558385291</c:v>
                </c:pt>
                <c:pt idx="1">
                  <c:v>10.79843206639068</c:v>
                </c:pt>
                <c:pt idx="2">
                  <c:v>10.856457308668769</c:v>
                </c:pt>
                <c:pt idx="3">
                  <c:v>10.94482377338451</c:v>
                </c:pt>
                <c:pt idx="4">
                  <c:v>10.996785746380469</c:v>
                </c:pt>
                <c:pt idx="5">
                  <c:v>11.05081063714473</c:v>
                </c:pt>
                <c:pt idx="6">
                  <c:v>11.11199658759249</c:v>
                </c:pt>
                <c:pt idx="7">
                  <c:v>11.171029609723369</c:v>
                </c:pt>
                <c:pt idx="8">
                  <c:v>11.23354954274417</c:v>
                </c:pt>
                <c:pt idx="9">
                  <c:v>11.327066483018911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21-4892-ABA4-9F7F9B0E7038}"/>
            </c:ext>
          </c:extLst>
        </c:ser>
        <c:ser>
          <c:idx val="1"/>
          <c:order val="1"/>
          <c:tx>
            <c:v>Predicted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5875">
                <a:solidFill>
                  <a:srgbClr val="FF0000"/>
                </a:solidFill>
              </a:ln>
              <a:effectLst/>
            </c:spPr>
          </c:marker>
          <c:cat>
            <c:numRef>
              <c:f>Sheet1!$B$239:$B$248</c:f>
              <c:numCache>
                <c:formatCode>0</c:formatCode>
                <c:ptCount val="10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numCache>
            </c:numRef>
          </c:cat>
          <c:val>
            <c:numRef>
              <c:f>Sheet1!$M$315:$M$324</c:f>
              <c:numCache>
                <c:formatCode>0.0</c:formatCode>
                <c:ptCount val="10"/>
                <c:pt idx="0">
                  <c:v>10.735528004867472</c:v>
                </c:pt>
                <c:pt idx="1">
                  <c:v>10.795376774459857</c:v>
                </c:pt>
                <c:pt idx="2">
                  <c:v>10.8474587765382</c:v>
                </c:pt>
                <c:pt idx="3">
                  <c:v>10.92687947381823</c:v>
                </c:pt>
                <c:pt idx="4">
                  <c:v>10.991411019432212</c:v>
                </c:pt>
                <c:pt idx="5">
                  <c:v>11.055412728624386</c:v>
                </c:pt>
                <c:pt idx="6">
                  <c:v>11.130446254005529</c:v>
                </c:pt>
                <c:pt idx="7">
                  <c:v>11.18368093524605</c:v>
                </c:pt>
                <c:pt idx="8">
                  <c:v>11.253206746626265</c:v>
                </c:pt>
                <c:pt idx="9">
                  <c:v>11.326150599815193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21-4892-ABA4-9F7F9B0E7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3227912"/>
        <c:axId val="473228240"/>
      </c:lineChart>
      <c:catAx>
        <c:axId val="47322791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8240"/>
        <c:crosses val="autoZero"/>
        <c:auto val="1"/>
        <c:lblAlgn val="ctr"/>
        <c:lblOffset val="100"/>
        <c:tickLblSkip val="3"/>
        <c:noMultiLvlLbl val="0"/>
      </c:catAx>
      <c:valAx>
        <c:axId val="473228240"/>
        <c:scaling>
          <c:orientation val="minMax"/>
        </c:scaling>
        <c:delete val="0"/>
        <c:axPos val="l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Log(GDP)</a:t>
                </a:r>
              </a:p>
            </c:rich>
          </c:tx>
          <c:layout>
            <c:manualLayout>
              <c:xMode val="edge"/>
              <c:yMode val="edge"/>
              <c:x val="1.4008472588948837E-2"/>
              <c:y val="6.82688650070706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227912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67C55D-E25A-432A-87AB-B24DB94BDB41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8EC66E40-B52B-44CB-982B-D8A4AEE2B8E2}">
      <dgm:prSet phldrT="[Text]" custT="1"/>
      <dgm:spPr/>
      <dgm:t>
        <a:bodyPr/>
        <a:lstStyle/>
        <a:p>
          <a:r>
            <a:rPr lang="en-US" sz="1100" dirty="0"/>
            <a:t>Global NTL Imagery</a:t>
          </a:r>
        </a:p>
      </dgm:t>
    </dgm:pt>
    <dgm:pt modelId="{05E101FC-5F21-42C3-B25F-5877802EEE63}" type="parTrans" cxnId="{A80209A5-4254-4643-97B3-1E4F1C88C7F9}">
      <dgm:prSet/>
      <dgm:spPr/>
      <dgm:t>
        <a:bodyPr/>
        <a:lstStyle/>
        <a:p>
          <a:endParaRPr lang="en-US" sz="1100"/>
        </a:p>
      </dgm:t>
    </dgm:pt>
    <dgm:pt modelId="{AA1D0F71-63AC-4E0E-9923-DDB6E80802CA}" type="sibTrans" cxnId="{A80209A5-4254-4643-97B3-1E4F1C88C7F9}">
      <dgm:prSet custT="1"/>
      <dgm:spPr/>
      <dgm:t>
        <a:bodyPr/>
        <a:lstStyle/>
        <a:p>
          <a:endParaRPr lang="en-US" sz="1100"/>
        </a:p>
      </dgm:t>
    </dgm:pt>
    <dgm:pt modelId="{77FE85F2-F2C9-40A1-AF75-00EBA8560583}">
      <dgm:prSet phldrT="[Text]" custT="1"/>
      <dgm:spPr/>
      <dgm:t>
        <a:bodyPr/>
        <a:lstStyle/>
        <a:p>
          <a:r>
            <a:rPr lang="en-US" sz="1100" dirty="0"/>
            <a:t>Extract by mask using regional boundaries from GADM</a:t>
          </a:r>
        </a:p>
      </dgm:t>
    </dgm:pt>
    <dgm:pt modelId="{2022AED8-1590-4945-9829-C33978FA8665}" type="parTrans" cxnId="{FE6710FE-2DAB-4636-9DE5-0BE1891F0513}">
      <dgm:prSet/>
      <dgm:spPr/>
      <dgm:t>
        <a:bodyPr/>
        <a:lstStyle/>
        <a:p>
          <a:endParaRPr lang="en-US" sz="1100"/>
        </a:p>
      </dgm:t>
    </dgm:pt>
    <dgm:pt modelId="{30F328BA-139E-46F2-BD69-450BE21700C0}" type="sibTrans" cxnId="{FE6710FE-2DAB-4636-9DE5-0BE1891F0513}">
      <dgm:prSet custT="1"/>
      <dgm:spPr/>
      <dgm:t>
        <a:bodyPr/>
        <a:lstStyle/>
        <a:p>
          <a:endParaRPr lang="en-US" sz="1100"/>
        </a:p>
      </dgm:t>
    </dgm:pt>
    <dgm:pt modelId="{A2FD23A5-42B5-4C3C-B26A-3DF91D1B4D99}">
      <dgm:prSet phldrT="[Text]" custT="1"/>
      <dgm:spPr/>
      <dgm:t>
        <a:bodyPr/>
        <a:lstStyle/>
        <a:p>
          <a:r>
            <a:rPr lang="en-US" sz="1100" dirty="0"/>
            <a:t>Regional NTL</a:t>
          </a:r>
        </a:p>
      </dgm:t>
    </dgm:pt>
    <dgm:pt modelId="{5EEE068C-1D16-4A9A-B0AD-7425406715BB}" type="parTrans" cxnId="{A906D759-45D1-441D-B321-2DC46CCA977A}">
      <dgm:prSet/>
      <dgm:spPr/>
      <dgm:t>
        <a:bodyPr/>
        <a:lstStyle/>
        <a:p>
          <a:endParaRPr lang="en-US" sz="1100"/>
        </a:p>
      </dgm:t>
    </dgm:pt>
    <dgm:pt modelId="{B3B43618-6A2C-401A-B379-4D9EE3960B8E}" type="sibTrans" cxnId="{A906D759-45D1-441D-B321-2DC46CCA977A}">
      <dgm:prSet custT="1"/>
      <dgm:spPr/>
      <dgm:t>
        <a:bodyPr/>
        <a:lstStyle/>
        <a:p>
          <a:endParaRPr lang="en-US" sz="1100"/>
        </a:p>
      </dgm:t>
    </dgm:pt>
    <dgm:pt modelId="{0AFDA079-BD2B-4A58-95DF-ECA1D898BF7F}">
      <dgm:prSet phldrT="[Text]" custT="1"/>
      <dgm:spPr/>
      <dgm:t>
        <a:bodyPr/>
        <a:lstStyle/>
        <a:p>
          <a:r>
            <a:rPr lang="en-US" sz="1100"/>
            <a:t>Zonal Statistics</a:t>
          </a:r>
        </a:p>
      </dgm:t>
    </dgm:pt>
    <dgm:pt modelId="{DBC63378-25B2-40C3-95AB-C859507C30AC}" type="parTrans" cxnId="{18845B55-C11B-4271-8065-D9AA8209FCDC}">
      <dgm:prSet/>
      <dgm:spPr/>
      <dgm:t>
        <a:bodyPr/>
        <a:lstStyle/>
        <a:p>
          <a:endParaRPr lang="en-US" sz="1100"/>
        </a:p>
      </dgm:t>
    </dgm:pt>
    <dgm:pt modelId="{96D3C4DA-C200-4488-A722-18B8B45C33DB}" type="sibTrans" cxnId="{18845B55-C11B-4271-8065-D9AA8209FCDC}">
      <dgm:prSet custT="1"/>
      <dgm:spPr/>
      <dgm:t>
        <a:bodyPr/>
        <a:lstStyle/>
        <a:p>
          <a:endParaRPr lang="en-US" sz="1100"/>
        </a:p>
      </dgm:t>
    </dgm:pt>
    <dgm:pt modelId="{E1D458BB-A973-44E9-A2E5-6E1DBD9F4F98}">
      <dgm:prSet phldrT="[Text]" custT="1"/>
      <dgm:spPr/>
      <dgm:t>
        <a:bodyPr/>
        <a:lstStyle/>
        <a:p>
          <a:r>
            <a:rPr lang="en-US" sz="1100"/>
            <a:t>Regional Sum of NTL</a:t>
          </a:r>
        </a:p>
      </dgm:t>
    </dgm:pt>
    <dgm:pt modelId="{01C7C802-5C9E-4303-868D-639E043F8C7F}" type="parTrans" cxnId="{0F282234-5EF9-4A0D-9452-DB4849F4AD81}">
      <dgm:prSet/>
      <dgm:spPr/>
      <dgm:t>
        <a:bodyPr/>
        <a:lstStyle/>
        <a:p>
          <a:endParaRPr lang="en-US" sz="1100"/>
        </a:p>
      </dgm:t>
    </dgm:pt>
    <dgm:pt modelId="{D1AF9505-5F2E-4C75-B48D-19067CEC2C27}" type="sibTrans" cxnId="{0F282234-5EF9-4A0D-9452-DB4849F4AD81}">
      <dgm:prSet custT="1"/>
      <dgm:spPr/>
      <dgm:t>
        <a:bodyPr/>
        <a:lstStyle/>
        <a:p>
          <a:endParaRPr lang="en-US" sz="1100"/>
        </a:p>
      </dgm:t>
    </dgm:pt>
    <dgm:pt modelId="{1D1B28EE-13BC-4E47-80B7-6D543EF76F37}">
      <dgm:prSet phldrT="[Text]" custT="1"/>
      <dgm:spPr/>
      <dgm:t>
        <a:bodyPr/>
        <a:lstStyle/>
        <a:p>
          <a:r>
            <a:rPr lang="en-US" sz="1100"/>
            <a:t>Econometric Modeling</a:t>
          </a:r>
        </a:p>
      </dgm:t>
    </dgm:pt>
    <dgm:pt modelId="{BA0B465A-0430-4CC1-8A0F-88DD72B5408B}" type="parTrans" cxnId="{0B9C85DD-61FC-4043-AB31-DCE358F9A6A7}">
      <dgm:prSet/>
      <dgm:spPr/>
      <dgm:t>
        <a:bodyPr/>
        <a:lstStyle/>
        <a:p>
          <a:endParaRPr lang="en-US" sz="1100"/>
        </a:p>
      </dgm:t>
    </dgm:pt>
    <dgm:pt modelId="{04A6EDCD-62A7-4CA3-B1EC-E1E42A142D7F}" type="sibTrans" cxnId="{0B9C85DD-61FC-4043-AB31-DCE358F9A6A7}">
      <dgm:prSet custT="1"/>
      <dgm:spPr/>
      <dgm:t>
        <a:bodyPr/>
        <a:lstStyle/>
        <a:p>
          <a:endParaRPr lang="en-US" sz="1100"/>
        </a:p>
      </dgm:t>
    </dgm:pt>
    <dgm:pt modelId="{78A7E9B0-A8DB-48CF-BEF8-10913FE002A9}">
      <dgm:prSet phldrT="[Text]" custT="1"/>
      <dgm:spPr/>
      <dgm:t>
        <a:bodyPr/>
        <a:lstStyle/>
        <a:p>
          <a:r>
            <a:rPr lang="en-US" sz="1100" dirty="0"/>
            <a:t>Non-agriculture GDP from NTL</a:t>
          </a:r>
        </a:p>
      </dgm:t>
    </dgm:pt>
    <dgm:pt modelId="{64802DE5-6CB6-437F-A0CC-5F504C3E39AC}" type="parTrans" cxnId="{3786B55C-8B6D-469B-8FC3-F78181480AB8}">
      <dgm:prSet/>
      <dgm:spPr/>
      <dgm:t>
        <a:bodyPr/>
        <a:lstStyle/>
        <a:p>
          <a:endParaRPr lang="en-US" sz="1100"/>
        </a:p>
      </dgm:t>
    </dgm:pt>
    <dgm:pt modelId="{63D6E368-BC42-4716-AE97-14217045FA8A}" type="sibTrans" cxnId="{3786B55C-8B6D-469B-8FC3-F78181480AB8}">
      <dgm:prSet/>
      <dgm:spPr/>
      <dgm:t>
        <a:bodyPr/>
        <a:lstStyle/>
        <a:p>
          <a:endParaRPr lang="en-US" sz="1100"/>
        </a:p>
      </dgm:t>
    </dgm:pt>
    <dgm:pt modelId="{2DFF3438-0E01-41E0-9853-B4726ED190AB}" type="pres">
      <dgm:prSet presAssocID="{7267C55D-E25A-432A-87AB-B24DB94BDB41}" presName="Name0" presStyleCnt="0">
        <dgm:presLayoutVars>
          <dgm:dir/>
          <dgm:resizeHandles val="exact"/>
        </dgm:presLayoutVars>
      </dgm:prSet>
      <dgm:spPr/>
    </dgm:pt>
    <dgm:pt modelId="{97467A38-130D-466C-843E-F19A0B6F2B4E}" type="pres">
      <dgm:prSet presAssocID="{8EC66E40-B52B-44CB-982B-D8A4AEE2B8E2}" presName="node" presStyleLbl="node1" presStyleIdx="0" presStyleCnt="7">
        <dgm:presLayoutVars>
          <dgm:bulletEnabled val="1"/>
        </dgm:presLayoutVars>
      </dgm:prSet>
      <dgm:spPr>
        <a:prstGeom prst="ellipse">
          <a:avLst/>
        </a:prstGeom>
      </dgm:spPr>
    </dgm:pt>
    <dgm:pt modelId="{D8A2FED3-958C-420D-A468-4D56187DAF4D}" type="pres">
      <dgm:prSet presAssocID="{AA1D0F71-63AC-4E0E-9923-DDB6E80802CA}" presName="sibTrans" presStyleLbl="sibTrans2D1" presStyleIdx="0" presStyleCnt="6"/>
      <dgm:spPr/>
    </dgm:pt>
    <dgm:pt modelId="{152F095D-90E7-446F-B82D-82ECAA595DEB}" type="pres">
      <dgm:prSet presAssocID="{AA1D0F71-63AC-4E0E-9923-DDB6E80802CA}" presName="connectorText" presStyleLbl="sibTrans2D1" presStyleIdx="0" presStyleCnt="6"/>
      <dgm:spPr/>
    </dgm:pt>
    <dgm:pt modelId="{24CFB82F-5670-4178-B1EA-60927CE9A65A}" type="pres">
      <dgm:prSet presAssocID="{77FE85F2-F2C9-40A1-AF75-00EBA8560583}" presName="node" presStyleLbl="node1" presStyleIdx="1" presStyleCnt="7">
        <dgm:presLayoutVars>
          <dgm:bulletEnabled val="1"/>
        </dgm:presLayoutVars>
      </dgm:prSet>
      <dgm:spPr/>
    </dgm:pt>
    <dgm:pt modelId="{1FEF4F2B-5CA7-49B7-B756-FB1E04572BA2}" type="pres">
      <dgm:prSet presAssocID="{30F328BA-139E-46F2-BD69-450BE21700C0}" presName="sibTrans" presStyleLbl="sibTrans2D1" presStyleIdx="1" presStyleCnt="6"/>
      <dgm:spPr/>
    </dgm:pt>
    <dgm:pt modelId="{39B1D1A4-148E-4FA2-9B7B-A9F239754F9B}" type="pres">
      <dgm:prSet presAssocID="{30F328BA-139E-46F2-BD69-450BE21700C0}" presName="connectorText" presStyleLbl="sibTrans2D1" presStyleIdx="1" presStyleCnt="6"/>
      <dgm:spPr/>
    </dgm:pt>
    <dgm:pt modelId="{7F522578-3047-427E-BBF3-208B71DC71BE}" type="pres">
      <dgm:prSet presAssocID="{A2FD23A5-42B5-4C3C-B26A-3DF91D1B4D99}" presName="node" presStyleLbl="node1" presStyleIdx="2" presStyleCnt="7">
        <dgm:presLayoutVars>
          <dgm:bulletEnabled val="1"/>
        </dgm:presLayoutVars>
      </dgm:prSet>
      <dgm:spPr>
        <a:prstGeom prst="ellipse">
          <a:avLst/>
        </a:prstGeom>
      </dgm:spPr>
    </dgm:pt>
    <dgm:pt modelId="{2CEDE75C-355A-4533-8755-BE19C3DE3F74}" type="pres">
      <dgm:prSet presAssocID="{B3B43618-6A2C-401A-B379-4D9EE3960B8E}" presName="sibTrans" presStyleLbl="sibTrans2D1" presStyleIdx="2" presStyleCnt="6"/>
      <dgm:spPr/>
    </dgm:pt>
    <dgm:pt modelId="{8A725DEC-EFEB-462D-BFBB-FF166FF90200}" type="pres">
      <dgm:prSet presAssocID="{B3B43618-6A2C-401A-B379-4D9EE3960B8E}" presName="connectorText" presStyleLbl="sibTrans2D1" presStyleIdx="2" presStyleCnt="6"/>
      <dgm:spPr/>
    </dgm:pt>
    <dgm:pt modelId="{51BEC2BD-8AE4-421F-9F04-EBB95022D936}" type="pres">
      <dgm:prSet presAssocID="{0AFDA079-BD2B-4A58-95DF-ECA1D898BF7F}" presName="node" presStyleLbl="node1" presStyleIdx="3" presStyleCnt="7">
        <dgm:presLayoutVars>
          <dgm:bulletEnabled val="1"/>
        </dgm:presLayoutVars>
      </dgm:prSet>
      <dgm:spPr/>
    </dgm:pt>
    <dgm:pt modelId="{7C65DE83-DC1C-4997-9B66-1E7E8DF117DF}" type="pres">
      <dgm:prSet presAssocID="{96D3C4DA-C200-4488-A722-18B8B45C33DB}" presName="sibTrans" presStyleLbl="sibTrans2D1" presStyleIdx="3" presStyleCnt="6"/>
      <dgm:spPr/>
    </dgm:pt>
    <dgm:pt modelId="{0F1C9862-E1A0-4BF8-A432-4D6BB4DF3298}" type="pres">
      <dgm:prSet presAssocID="{96D3C4DA-C200-4488-A722-18B8B45C33DB}" presName="connectorText" presStyleLbl="sibTrans2D1" presStyleIdx="3" presStyleCnt="6"/>
      <dgm:spPr/>
    </dgm:pt>
    <dgm:pt modelId="{DA916E14-F0D2-4030-A2A6-02658D3919D9}" type="pres">
      <dgm:prSet presAssocID="{E1D458BB-A973-44E9-A2E5-6E1DBD9F4F98}" presName="node" presStyleLbl="node1" presStyleIdx="4" presStyleCnt="7">
        <dgm:presLayoutVars>
          <dgm:bulletEnabled val="1"/>
        </dgm:presLayoutVars>
      </dgm:prSet>
      <dgm:spPr>
        <a:prstGeom prst="ellipse">
          <a:avLst/>
        </a:prstGeom>
      </dgm:spPr>
    </dgm:pt>
    <dgm:pt modelId="{8AF15E42-AD39-492B-BA31-C2A84CF92447}" type="pres">
      <dgm:prSet presAssocID="{D1AF9505-5F2E-4C75-B48D-19067CEC2C27}" presName="sibTrans" presStyleLbl="sibTrans2D1" presStyleIdx="4" presStyleCnt="6"/>
      <dgm:spPr/>
    </dgm:pt>
    <dgm:pt modelId="{FB4E3915-3B1D-4BB9-8A2B-32C5DA145AA6}" type="pres">
      <dgm:prSet presAssocID="{D1AF9505-5F2E-4C75-B48D-19067CEC2C27}" presName="connectorText" presStyleLbl="sibTrans2D1" presStyleIdx="4" presStyleCnt="6"/>
      <dgm:spPr/>
    </dgm:pt>
    <dgm:pt modelId="{EF8AE1A0-C00A-4EFC-A22F-F68619783BF2}" type="pres">
      <dgm:prSet presAssocID="{1D1B28EE-13BC-4E47-80B7-6D543EF76F37}" presName="node" presStyleLbl="node1" presStyleIdx="5" presStyleCnt="7">
        <dgm:presLayoutVars>
          <dgm:bulletEnabled val="1"/>
        </dgm:presLayoutVars>
      </dgm:prSet>
      <dgm:spPr/>
    </dgm:pt>
    <dgm:pt modelId="{C6D0C8AE-0815-4A0A-A902-70CDFE229CAE}" type="pres">
      <dgm:prSet presAssocID="{04A6EDCD-62A7-4CA3-B1EC-E1E42A142D7F}" presName="sibTrans" presStyleLbl="sibTrans2D1" presStyleIdx="5" presStyleCnt="6"/>
      <dgm:spPr/>
    </dgm:pt>
    <dgm:pt modelId="{027F4357-62C8-439B-8B31-F4359A98F981}" type="pres">
      <dgm:prSet presAssocID="{04A6EDCD-62A7-4CA3-B1EC-E1E42A142D7F}" presName="connectorText" presStyleLbl="sibTrans2D1" presStyleIdx="5" presStyleCnt="6"/>
      <dgm:spPr/>
    </dgm:pt>
    <dgm:pt modelId="{1FB4D26E-558B-4B72-9616-20BA48DC1EE8}" type="pres">
      <dgm:prSet presAssocID="{78A7E9B0-A8DB-48CF-BEF8-10913FE002A9}" presName="node" presStyleLbl="node1" presStyleIdx="6" presStyleCnt="7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9C045608-FE14-4411-9914-4BF702FC6DEC}" type="presOf" srcId="{96D3C4DA-C200-4488-A722-18B8B45C33DB}" destId="{0F1C9862-E1A0-4BF8-A432-4D6BB4DF3298}" srcOrd="1" destOrd="0" presId="urn:microsoft.com/office/officeart/2005/8/layout/process1"/>
    <dgm:cxn modelId="{367BDB08-D81E-49D0-8F84-80EA8A4D451A}" type="presOf" srcId="{E1D458BB-A973-44E9-A2E5-6E1DBD9F4F98}" destId="{DA916E14-F0D2-4030-A2A6-02658D3919D9}" srcOrd="0" destOrd="0" presId="urn:microsoft.com/office/officeart/2005/8/layout/process1"/>
    <dgm:cxn modelId="{AB3D800A-8FF5-4EA6-BC39-1C7FA193FC4D}" type="presOf" srcId="{D1AF9505-5F2E-4C75-B48D-19067CEC2C27}" destId="{FB4E3915-3B1D-4BB9-8A2B-32C5DA145AA6}" srcOrd="1" destOrd="0" presId="urn:microsoft.com/office/officeart/2005/8/layout/process1"/>
    <dgm:cxn modelId="{3EC7141F-49A0-4BC9-9CDA-A76766920D0A}" type="presOf" srcId="{A2FD23A5-42B5-4C3C-B26A-3DF91D1B4D99}" destId="{7F522578-3047-427E-BBF3-208B71DC71BE}" srcOrd="0" destOrd="0" presId="urn:microsoft.com/office/officeart/2005/8/layout/process1"/>
    <dgm:cxn modelId="{B75DE128-4295-4161-B4AB-8AF17C4FD218}" type="presOf" srcId="{1D1B28EE-13BC-4E47-80B7-6D543EF76F37}" destId="{EF8AE1A0-C00A-4EFC-A22F-F68619783BF2}" srcOrd="0" destOrd="0" presId="urn:microsoft.com/office/officeart/2005/8/layout/process1"/>
    <dgm:cxn modelId="{0F282234-5EF9-4A0D-9452-DB4849F4AD81}" srcId="{7267C55D-E25A-432A-87AB-B24DB94BDB41}" destId="{E1D458BB-A973-44E9-A2E5-6E1DBD9F4F98}" srcOrd="4" destOrd="0" parTransId="{01C7C802-5C9E-4303-868D-639E043F8C7F}" sibTransId="{D1AF9505-5F2E-4C75-B48D-19067CEC2C27}"/>
    <dgm:cxn modelId="{E655333B-2A2B-4FB9-A461-9FE463F76622}" type="presOf" srcId="{30F328BA-139E-46F2-BD69-450BE21700C0}" destId="{1FEF4F2B-5CA7-49B7-B756-FB1E04572BA2}" srcOrd="0" destOrd="0" presId="urn:microsoft.com/office/officeart/2005/8/layout/process1"/>
    <dgm:cxn modelId="{4F3EC43B-A24C-40BA-974F-CB0BA061D82C}" type="presOf" srcId="{B3B43618-6A2C-401A-B379-4D9EE3960B8E}" destId="{8A725DEC-EFEB-462D-BFBB-FF166FF90200}" srcOrd="1" destOrd="0" presId="urn:microsoft.com/office/officeart/2005/8/layout/process1"/>
    <dgm:cxn modelId="{3786B55C-8B6D-469B-8FC3-F78181480AB8}" srcId="{7267C55D-E25A-432A-87AB-B24DB94BDB41}" destId="{78A7E9B0-A8DB-48CF-BEF8-10913FE002A9}" srcOrd="6" destOrd="0" parTransId="{64802DE5-6CB6-437F-A0CC-5F504C3E39AC}" sibTransId="{63D6E368-BC42-4716-AE97-14217045FA8A}"/>
    <dgm:cxn modelId="{80225646-9D91-4BF7-97F2-91E1698B6616}" type="presOf" srcId="{30F328BA-139E-46F2-BD69-450BE21700C0}" destId="{39B1D1A4-148E-4FA2-9B7B-A9F239754F9B}" srcOrd="1" destOrd="0" presId="urn:microsoft.com/office/officeart/2005/8/layout/process1"/>
    <dgm:cxn modelId="{B1232E70-D2B1-4B03-88EB-81064939D87E}" type="presOf" srcId="{04A6EDCD-62A7-4CA3-B1EC-E1E42A142D7F}" destId="{C6D0C8AE-0815-4A0A-A902-70CDFE229CAE}" srcOrd="0" destOrd="0" presId="urn:microsoft.com/office/officeart/2005/8/layout/process1"/>
    <dgm:cxn modelId="{18845B55-C11B-4271-8065-D9AA8209FCDC}" srcId="{7267C55D-E25A-432A-87AB-B24DB94BDB41}" destId="{0AFDA079-BD2B-4A58-95DF-ECA1D898BF7F}" srcOrd="3" destOrd="0" parTransId="{DBC63378-25B2-40C3-95AB-C859507C30AC}" sibTransId="{96D3C4DA-C200-4488-A722-18B8B45C33DB}"/>
    <dgm:cxn modelId="{A906D759-45D1-441D-B321-2DC46CCA977A}" srcId="{7267C55D-E25A-432A-87AB-B24DB94BDB41}" destId="{A2FD23A5-42B5-4C3C-B26A-3DF91D1B4D99}" srcOrd="2" destOrd="0" parTransId="{5EEE068C-1D16-4A9A-B0AD-7425406715BB}" sibTransId="{B3B43618-6A2C-401A-B379-4D9EE3960B8E}"/>
    <dgm:cxn modelId="{2AC9E95A-EE1D-498A-A87B-B5FD7D3B7158}" type="presOf" srcId="{8EC66E40-B52B-44CB-982B-D8A4AEE2B8E2}" destId="{97467A38-130D-466C-843E-F19A0B6F2B4E}" srcOrd="0" destOrd="0" presId="urn:microsoft.com/office/officeart/2005/8/layout/process1"/>
    <dgm:cxn modelId="{53CEE480-CAFF-4D3A-A1AC-A8C88A8B514D}" type="presOf" srcId="{AA1D0F71-63AC-4E0E-9923-DDB6E80802CA}" destId="{D8A2FED3-958C-420D-A468-4D56187DAF4D}" srcOrd="0" destOrd="0" presId="urn:microsoft.com/office/officeart/2005/8/layout/process1"/>
    <dgm:cxn modelId="{F292EB82-A165-4057-94E2-EA4646629891}" type="presOf" srcId="{AA1D0F71-63AC-4E0E-9923-DDB6E80802CA}" destId="{152F095D-90E7-446F-B82D-82ECAA595DEB}" srcOrd="1" destOrd="0" presId="urn:microsoft.com/office/officeart/2005/8/layout/process1"/>
    <dgm:cxn modelId="{421ECE88-ECA8-4749-A030-E924A8C428C4}" type="presOf" srcId="{0AFDA079-BD2B-4A58-95DF-ECA1D898BF7F}" destId="{51BEC2BD-8AE4-421F-9F04-EBB95022D936}" srcOrd="0" destOrd="0" presId="urn:microsoft.com/office/officeart/2005/8/layout/process1"/>
    <dgm:cxn modelId="{A80209A5-4254-4643-97B3-1E4F1C88C7F9}" srcId="{7267C55D-E25A-432A-87AB-B24DB94BDB41}" destId="{8EC66E40-B52B-44CB-982B-D8A4AEE2B8E2}" srcOrd="0" destOrd="0" parTransId="{05E101FC-5F21-42C3-B25F-5877802EEE63}" sibTransId="{AA1D0F71-63AC-4E0E-9923-DDB6E80802CA}"/>
    <dgm:cxn modelId="{B3CCC7BF-26A0-4CC1-8DD2-98B0999C020C}" type="presOf" srcId="{04A6EDCD-62A7-4CA3-B1EC-E1E42A142D7F}" destId="{027F4357-62C8-439B-8B31-F4359A98F981}" srcOrd="1" destOrd="0" presId="urn:microsoft.com/office/officeart/2005/8/layout/process1"/>
    <dgm:cxn modelId="{612F97C5-97F8-4096-A773-6872FC9F0FE8}" type="presOf" srcId="{7267C55D-E25A-432A-87AB-B24DB94BDB41}" destId="{2DFF3438-0E01-41E0-9853-B4726ED190AB}" srcOrd="0" destOrd="0" presId="urn:microsoft.com/office/officeart/2005/8/layout/process1"/>
    <dgm:cxn modelId="{D19784CB-E89E-4F98-B4F9-BC6CE7B5FE53}" type="presOf" srcId="{D1AF9505-5F2E-4C75-B48D-19067CEC2C27}" destId="{8AF15E42-AD39-492B-BA31-C2A84CF92447}" srcOrd="0" destOrd="0" presId="urn:microsoft.com/office/officeart/2005/8/layout/process1"/>
    <dgm:cxn modelId="{52E37ED0-B05C-4CE9-9546-F70C60D1BC58}" type="presOf" srcId="{78A7E9B0-A8DB-48CF-BEF8-10913FE002A9}" destId="{1FB4D26E-558B-4B72-9616-20BA48DC1EE8}" srcOrd="0" destOrd="0" presId="urn:microsoft.com/office/officeart/2005/8/layout/process1"/>
    <dgm:cxn modelId="{90817AD8-5FFC-43D6-85BD-46B30D6B29EB}" type="presOf" srcId="{77FE85F2-F2C9-40A1-AF75-00EBA8560583}" destId="{24CFB82F-5670-4178-B1EA-60927CE9A65A}" srcOrd="0" destOrd="0" presId="urn:microsoft.com/office/officeart/2005/8/layout/process1"/>
    <dgm:cxn modelId="{0B9C85DD-61FC-4043-AB31-DCE358F9A6A7}" srcId="{7267C55D-E25A-432A-87AB-B24DB94BDB41}" destId="{1D1B28EE-13BC-4E47-80B7-6D543EF76F37}" srcOrd="5" destOrd="0" parTransId="{BA0B465A-0430-4CC1-8A0F-88DD72B5408B}" sibTransId="{04A6EDCD-62A7-4CA3-B1EC-E1E42A142D7F}"/>
    <dgm:cxn modelId="{609D9DE9-019E-434D-BB93-8E426F2E3488}" type="presOf" srcId="{96D3C4DA-C200-4488-A722-18B8B45C33DB}" destId="{7C65DE83-DC1C-4997-9B66-1E7E8DF117DF}" srcOrd="0" destOrd="0" presId="urn:microsoft.com/office/officeart/2005/8/layout/process1"/>
    <dgm:cxn modelId="{5445CFEC-4011-46F1-BCD9-28849692B478}" type="presOf" srcId="{B3B43618-6A2C-401A-B379-4D9EE3960B8E}" destId="{2CEDE75C-355A-4533-8755-BE19C3DE3F74}" srcOrd="0" destOrd="0" presId="urn:microsoft.com/office/officeart/2005/8/layout/process1"/>
    <dgm:cxn modelId="{FE6710FE-2DAB-4636-9DE5-0BE1891F0513}" srcId="{7267C55D-E25A-432A-87AB-B24DB94BDB41}" destId="{77FE85F2-F2C9-40A1-AF75-00EBA8560583}" srcOrd="1" destOrd="0" parTransId="{2022AED8-1590-4945-9829-C33978FA8665}" sibTransId="{30F328BA-139E-46F2-BD69-450BE21700C0}"/>
    <dgm:cxn modelId="{D3147ED4-698C-48F3-BE68-A856002FBE46}" type="presParOf" srcId="{2DFF3438-0E01-41E0-9853-B4726ED190AB}" destId="{97467A38-130D-466C-843E-F19A0B6F2B4E}" srcOrd="0" destOrd="0" presId="urn:microsoft.com/office/officeart/2005/8/layout/process1"/>
    <dgm:cxn modelId="{123314AC-9AB1-49A1-BE59-34805E412874}" type="presParOf" srcId="{2DFF3438-0E01-41E0-9853-B4726ED190AB}" destId="{D8A2FED3-958C-420D-A468-4D56187DAF4D}" srcOrd="1" destOrd="0" presId="urn:microsoft.com/office/officeart/2005/8/layout/process1"/>
    <dgm:cxn modelId="{A8DB9632-F792-4F1A-9CD9-A39713BB7A66}" type="presParOf" srcId="{D8A2FED3-958C-420D-A468-4D56187DAF4D}" destId="{152F095D-90E7-446F-B82D-82ECAA595DEB}" srcOrd="0" destOrd="0" presId="urn:microsoft.com/office/officeart/2005/8/layout/process1"/>
    <dgm:cxn modelId="{DD42DD2E-5F0F-465E-AE10-8AFF58C9139C}" type="presParOf" srcId="{2DFF3438-0E01-41E0-9853-B4726ED190AB}" destId="{24CFB82F-5670-4178-B1EA-60927CE9A65A}" srcOrd="2" destOrd="0" presId="urn:microsoft.com/office/officeart/2005/8/layout/process1"/>
    <dgm:cxn modelId="{AA610EF4-DF14-45EA-B6FF-C47826C327B1}" type="presParOf" srcId="{2DFF3438-0E01-41E0-9853-B4726ED190AB}" destId="{1FEF4F2B-5CA7-49B7-B756-FB1E04572BA2}" srcOrd="3" destOrd="0" presId="urn:microsoft.com/office/officeart/2005/8/layout/process1"/>
    <dgm:cxn modelId="{73CE879A-221D-41E2-8955-A054B49E1EC6}" type="presParOf" srcId="{1FEF4F2B-5CA7-49B7-B756-FB1E04572BA2}" destId="{39B1D1A4-148E-4FA2-9B7B-A9F239754F9B}" srcOrd="0" destOrd="0" presId="urn:microsoft.com/office/officeart/2005/8/layout/process1"/>
    <dgm:cxn modelId="{95FB37F5-54EA-4A32-8FB5-A55F654B4ED2}" type="presParOf" srcId="{2DFF3438-0E01-41E0-9853-B4726ED190AB}" destId="{7F522578-3047-427E-BBF3-208B71DC71BE}" srcOrd="4" destOrd="0" presId="urn:microsoft.com/office/officeart/2005/8/layout/process1"/>
    <dgm:cxn modelId="{B29E2B7E-C717-48C2-91D6-0075D8D05C62}" type="presParOf" srcId="{2DFF3438-0E01-41E0-9853-B4726ED190AB}" destId="{2CEDE75C-355A-4533-8755-BE19C3DE3F74}" srcOrd="5" destOrd="0" presId="urn:microsoft.com/office/officeart/2005/8/layout/process1"/>
    <dgm:cxn modelId="{39755C06-6E37-4484-9244-192C98D11EFB}" type="presParOf" srcId="{2CEDE75C-355A-4533-8755-BE19C3DE3F74}" destId="{8A725DEC-EFEB-462D-BFBB-FF166FF90200}" srcOrd="0" destOrd="0" presId="urn:microsoft.com/office/officeart/2005/8/layout/process1"/>
    <dgm:cxn modelId="{FE187CE7-CFB6-427E-88D7-D3E28F5BEE16}" type="presParOf" srcId="{2DFF3438-0E01-41E0-9853-B4726ED190AB}" destId="{51BEC2BD-8AE4-421F-9F04-EBB95022D936}" srcOrd="6" destOrd="0" presId="urn:microsoft.com/office/officeart/2005/8/layout/process1"/>
    <dgm:cxn modelId="{7E0A1342-78AD-4011-B4AE-23BE6FF11984}" type="presParOf" srcId="{2DFF3438-0E01-41E0-9853-B4726ED190AB}" destId="{7C65DE83-DC1C-4997-9B66-1E7E8DF117DF}" srcOrd="7" destOrd="0" presId="urn:microsoft.com/office/officeart/2005/8/layout/process1"/>
    <dgm:cxn modelId="{F81836C0-1D78-458C-B822-3A42645F92E5}" type="presParOf" srcId="{7C65DE83-DC1C-4997-9B66-1E7E8DF117DF}" destId="{0F1C9862-E1A0-4BF8-A432-4D6BB4DF3298}" srcOrd="0" destOrd="0" presId="urn:microsoft.com/office/officeart/2005/8/layout/process1"/>
    <dgm:cxn modelId="{6C97D219-87BC-4AF1-B312-FF63E2C1B7C6}" type="presParOf" srcId="{2DFF3438-0E01-41E0-9853-B4726ED190AB}" destId="{DA916E14-F0D2-4030-A2A6-02658D3919D9}" srcOrd="8" destOrd="0" presId="urn:microsoft.com/office/officeart/2005/8/layout/process1"/>
    <dgm:cxn modelId="{16AA38A7-17BD-4558-8A82-09455F02B445}" type="presParOf" srcId="{2DFF3438-0E01-41E0-9853-B4726ED190AB}" destId="{8AF15E42-AD39-492B-BA31-C2A84CF92447}" srcOrd="9" destOrd="0" presId="urn:microsoft.com/office/officeart/2005/8/layout/process1"/>
    <dgm:cxn modelId="{A029457A-7362-446E-A83E-5084AC3DF31E}" type="presParOf" srcId="{8AF15E42-AD39-492B-BA31-C2A84CF92447}" destId="{FB4E3915-3B1D-4BB9-8A2B-32C5DA145AA6}" srcOrd="0" destOrd="0" presId="urn:microsoft.com/office/officeart/2005/8/layout/process1"/>
    <dgm:cxn modelId="{B269DF38-E7C4-4DC2-9194-17CD5EF89AC9}" type="presParOf" srcId="{2DFF3438-0E01-41E0-9853-B4726ED190AB}" destId="{EF8AE1A0-C00A-4EFC-A22F-F68619783BF2}" srcOrd="10" destOrd="0" presId="urn:microsoft.com/office/officeart/2005/8/layout/process1"/>
    <dgm:cxn modelId="{FD85C698-B8CC-4F69-851E-7F4B02AA105A}" type="presParOf" srcId="{2DFF3438-0E01-41E0-9853-B4726ED190AB}" destId="{C6D0C8AE-0815-4A0A-A902-70CDFE229CAE}" srcOrd="11" destOrd="0" presId="urn:microsoft.com/office/officeart/2005/8/layout/process1"/>
    <dgm:cxn modelId="{23A4BE44-3E2F-4F77-86F5-4502BE561046}" type="presParOf" srcId="{C6D0C8AE-0815-4A0A-A902-70CDFE229CAE}" destId="{027F4357-62C8-439B-8B31-F4359A98F981}" srcOrd="0" destOrd="0" presId="urn:microsoft.com/office/officeart/2005/8/layout/process1"/>
    <dgm:cxn modelId="{6D890EFE-F790-4FBB-9F2F-A7E1E8E86B31}" type="presParOf" srcId="{2DFF3438-0E01-41E0-9853-B4726ED190AB}" destId="{1FB4D26E-558B-4B72-9616-20BA48DC1EE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67C55D-E25A-432A-87AB-B24DB94BDB41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8EC66E40-B52B-44CB-982B-D8A4AEE2B8E2}">
      <dgm:prSet phldrT="[Text]" custT="1"/>
      <dgm:spPr/>
      <dgm:t>
        <a:bodyPr/>
        <a:lstStyle/>
        <a:p>
          <a:r>
            <a:rPr lang="en-US" sz="1050" dirty="0"/>
            <a:t>MDC12Q1 Tiles</a:t>
          </a:r>
        </a:p>
      </dgm:t>
    </dgm:pt>
    <dgm:pt modelId="{05E101FC-5F21-42C3-B25F-5877802EEE63}" type="parTrans" cxnId="{A80209A5-4254-4643-97B3-1E4F1C88C7F9}">
      <dgm:prSet/>
      <dgm:spPr/>
      <dgm:t>
        <a:bodyPr/>
        <a:lstStyle/>
        <a:p>
          <a:endParaRPr lang="en-US" sz="1050"/>
        </a:p>
      </dgm:t>
    </dgm:pt>
    <dgm:pt modelId="{AA1D0F71-63AC-4E0E-9923-DDB6E80802CA}" type="sibTrans" cxnId="{A80209A5-4254-4643-97B3-1E4F1C88C7F9}">
      <dgm:prSet custT="1"/>
      <dgm:spPr/>
      <dgm:t>
        <a:bodyPr/>
        <a:lstStyle/>
        <a:p>
          <a:endParaRPr lang="en-US" sz="1050"/>
        </a:p>
      </dgm:t>
    </dgm:pt>
    <dgm:pt modelId="{77FE85F2-F2C9-40A1-AF75-00EBA8560583}">
      <dgm:prSet phldrT="[Text]" custT="1"/>
      <dgm:spPr/>
      <dgm:t>
        <a:bodyPr/>
        <a:lstStyle/>
        <a:p>
          <a:r>
            <a:rPr lang="en-US" sz="1050" dirty="0"/>
            <a:t>Tabulate Area with regional boundaries</a:t>
          </a:r>
        </a:p>
      </dgm:t>
    </dgm:pt>
    <dgm:pt modelId="{2022AED8-1590-4945-9829-C33978FA8665}" type="parTrans" cxnId="{FE6710FE-2DAB-4636-9DE5-0BE1891F0513}">
      <dgm:prSet/>
      <dgm:spPr/>
      <dgm:t>
        <a:bodyPr/>
        <a:lstStyle/>
        <a:p>
          <a:endParaRPr lang="en-US" sz="1050"/>
        </a:p>
      </dgm:t>
    </dgm:pt>
    <dgm:pt modelId="{30F328BA-139E-46F2-BD69-450BE21700C0}" type="sibTrans" cxnId="{FE6710FE-2DAB-4636-9DE5-0BE1891F0513}">
      <dgm:prSet custT="1"/>
      <dgm:spPr/>
      <dgm:t>
        <a:bodyPr/>
        <a:lstStyle/>
        <a:p>
          <a:endParaRPr lang="en-US" sz="1050"/>
        </a:p>
      </dgm:t>
    </dgm:pt>
    <dgm:pt modelId="{A2FD23A5-42B5-4C3C-B26A-3DF91D1B4D99}">
      <dgm:prSet phldrT="[Text]" custT="1"/>
      <dgm:spPr/>
      <dgm:t>
        <a:bodyPr/>
        <a:lstStyle/>
        <a:p>
          <a:r>
            <a:rPr lang="en-US" sz="1050" dirty="0"/>
            <a:t>Regional croplands</a:t>
          </a:r>
        </a:p>
      </dgm:t>
    </dgm:pt>
    <dgm:pt modelId="{5EEE068C-1D16-4A9A-B0AD-7425406715BB}" type="parTrans" cxnId="{A906D759-45D1-441D-B321-2DC46CCA977A}">
      <dgm:prSet/>
      <dgm:spPr/>
      <dgm:t>
        <a:bodyPr/>
        <a:lstStyle/>
        <a:p>
          <a:endParaRPr lang="en-US" sz="1050"/>
        </a:p>
      </dgm:t>
    </dgm:pt>
    <dgm:pt modelId="{B3B43618-6A2C-401A-B379-4D9EE3960B8E}" type="sibTrans" cxnId="{A906D759-45D1-441D-B321-2DC46CCA977A}">
      <dgm:prSet custT="1"/>
      <dgm:spPr/>
      <dgm:t>
        <a:bodyPr/>
        <a:lstStyle/>
        <a:p>
          <a:endParaRPr lang="en-US" sz="1050"/>
        </a:p>
      </dgm:t>
    </dgm:pt>
    <dgm:pt modelId="{1D1B28EE-13BC-4E47-80B7-6D543EF76F37}">
      <dgm:prSet phldrT="[Text]" custT="1"/>
      <dgm:spPr/>
      <dgm:t>
        <a:bodyPr/>
        <a:lstStyle/>
        <a:p>
          <a:r>
            <a:rPr lang="en-US" sz="1050" dirty="0"/>
            <a:t>Econometric Modeling</a:t>
          </a:r>
        </a:p>
      </dgm:t>
    </dgm:pt>
    <dgm:pt modelId="{BA0B465A-0430-4CC1-8A0F-88DD72B5408B}" type="parTrans" cxnId="{0B9C85DD-61FC-4043-AB31-DCE358F9A6A7}">
      <dgm:prSet/>
      <dgm:spPr/>
      <dgm:t>
        <a:bodyPr/>
        <a:lstStyle/>
        <a:p>
          <a:endParaRPr lang="en-US" sz="1050"/>
        </a:p>
      </dgm:t>
    </dgm:pt>
    <dgm:pt modelId="{04A6EDCD-62A7-4CA3-B1EC-E1E42A142D7F}" type="sibTrans" cxnId="{0B9C85DD-61FC-4043-AB31-DCE358F9A6A7}">
      <dgm:prSet custT="1"/>
      <dgm:spPr/>
      <dgm:t>
        <a:bodyPr/>
        <a:lstStyle/>
        <a:p>
          <a:endParaRPr lang="en-US" sz="1050"/>
        </a:p>
      </dgm:t>
    </dgm:pt>
    <dgm:pt modelId="{78A7E9B0-A8DB-48CF-BEF8-10913FE002A9}">
      <dgm:prSet phldrT="[Text]" custT="1"/>
      <dgm:spPr/>
      <dgm:t>
        <a:bodyPr/>
        <a:lstStyle/>
        <a:p>
          <a:r>
            <a:rPr lang="en-US" sz="1050" dirty="0"/>
            <a:t>Agriculture GDP from MDC12Q1</a:t>
          </a:r>
        </a:p>
      </dgm:t>
    </dgm:pt>
    <dgm:pt modelId="{64802DE5-6CB6-437F-A0CC-5F504C3E39AC}" type="parTrans" cxnId="{3786B55C-8B6D-469B-8FC3-F78181480AB8}">
      <dgm:prSet/>
      <dgm:spPr/>
      <dgm:t>
        <a:bodyPr/>
        <a:lstStyle/>
        <a:p>
          <a:endParaRPr lang="en-US" sz="1050"/>
        </a:p>
      </dgm:t>
    </dgm:pt>
    <dgm:pt modelId="{63D6E368-BC42-4716-AE97-14217045FA8A}" type="sibTrans" cxnId="{3786B55C-8B6D-469B-8FC3-F78181480AB8}">
      <dgm:prSet/>
      <dgm:spPr/>
      <dgm:t>
        <a:bodyPr/>
        <a:lstStyle/>
        <a:p>
          <a:endParaRPr lang="en-US" sz="1050"/>
        </a:p>
      </dgm:t>
    </dgm:pt>
    <dgm:pt modelId="{D4AD387C-792E-43BD-BCE8-6988D3B92F6C}">
      <dgm:prSet phldrT="[Text]" custT="1"/>
      <dgm:spPr/>
      <dgm:t>
        <a:bodyPr/>
        <a:lstStyle/>
        <a:p>
          <a:r>
            <a:rPr lang="en-US" sz="1050" dirty="0"/>
            <a:t>Extract by attributes using IGBP classifications 10, 12, and 14.</a:t>
          </a:r>
        </a:p>
      </dgm:t>
    </dgm:pt>
    <dgm:pt modelId="{F991C54A-9C1D-4308-935F-CFB6AF242838}" type="parTrans" cxnId="{52758E00-10A9-49F8-9AB7-C1649C36EA49}">
      <dgm:prSet/>
      <dgm:spPr/>
      <dgm:t>
        <a:bodyPr/>
        <a:lstStyle/>
        <a:p>
          <a:endParaRPr lang="en-US" sz="1050"/>
        </a:p>
      </dgm:t>
    </dgm:pt>
    <dgm:pt modelId="{93D360C7-E995-46E2-8430-B4DF9064DE60}" type="sibTrans" cxnId="{52758E00-10A9-49F8-9AB7-C1649C36EA49}">
      <dgm:prSet custT="1"/>
      <dgm:spPr/>
      <dgm:t>
        <a:bodyPr/>
        <a:lstStyle/>
        <a:p>
          <a:endParaRPr lang="en-US" sz="1050"/>
        </a:p>
      </dgm:t>
    </dgm:pt>
    <dgm:pt modelId="{2DFF3438-0E01-41E0-9853-B4726ED190AB}" type="pres">
      <dgm:prSet presAssocID="{7267C55D-E25A-432A-87AB-B24DB94BDB41}" presName="Name0" presStyleCnt="0">
        <dgm:presLayoutVars>
          <dgm:dir/>
          <dgm:resizeHandles val="exact"/>
        </dgm:presLayoutVars>
      </dgm:prSet>
      <dgm:spPr/>
    </dgm:pt>
    <dgm:pt modelId="{97467A38-130D-466C-843E-F19A0B6F2B4E}" type="pres">
      <dgm:prSet presAssocID="{8EC66E40-B52B-44CB-982B-D8A4AEE2B8E2}" presName="node" presStyleLbl="node1" presStyleIdx="0" presStyleCnt="6">
        <dgm:presLayoutVars>
          <dgm:bulletEnabled val="1"/>
        </dgm:presLayoutVars>
      </dgm:prSet>
      <dgm:spPr>
        <a:prstGeom prst="ellipse">
          <a:avLst/>
        </a:prstGeom>
      </dgm:spPr>
    </dgm:pt>
    <dgm:pt modelId="{D8A2FED3-958C-420D-A468-4D56187DAF4D}" type="pres">
      <dgm:prSet presAssocID="{AA1D0F71-63AC-4E0E-9923-DDB6E80802CA}" presName="sibTrans" presStyleLbl="sibTrans2D1" presStyleIdx="0" presStyleCnt="5"/>
      <dgm:spPr/>
    </dgm:pt>
    <dgm:pt modelId="{152F095D-90E7-446F-B82D-82ECAA595DEB}" type="pres">
      <dgm:prSet presAssocID="{AA1D0F71-63AC-4E0E-9923-DDB6E80802CA}" presName="connectorText" presStyleLbl="sibTrans2D1" presStyleIdx="0" presStyleCnt="5"/>
      <dgm:spPr/>
    </dgm:pt>
    <dgm:pt modelId="{1CF97632-A47A-40A4-BA1E-919A348CDF05}" type="pres">
      <dgm:prSet presAssocID="{D4AD387C-792E-43BD-BCE8-6988D3B92F6C}" presName="node" presStyleLbl="node1" presStyleIdx="1" presStyleCnt="6">
        <dgm:presLayoutVars>
          <dgm:bulletEnabled val="1"/>
        </dgm:presLayoutVars>
      </dgm:prSet>
      <dgm:spPr/>
    </dgm:pt>
    <dgm:pt modelId="{08DF0458-51F5-40B1-BDDA-B68BB9BBCACA}" type="pres">
      <dgm:prSet presAssocID="{93D360C7-E995-46E2-8430-B4DF9064DE60}" presName="sibTrans" presStyleLbl="sibTrans2D1" presStyleIdx="1" presStyleCnt="5"/>
      <dgm:spPr/>
    </dgm:pt>
    <dgm:pt modelId="{85A64662-E258-4452-AE1D-7FD754A6CFDF}" type="pres">
      <dgm:prSet presAssocID="{93D360C7-E995-46E2-8430-B4DF9064DE60}" presName="connectorText" presStyleLbl="sibTrans2D1" presStyleIdx="1" presStyleCnt="5"/>
      <dgm:spPr/>
    </dgm:pt>
    <dgm:pt modelId="{24CFB82F-5670-4178-B1EA-60927CE9A65A}" type="pres">
      <dgm:prSet presAssocID="{77FE85F2-F2C9-40A1-AF75-00EBA8560583}" presName="node" presStyleLbl="node1" presStyleIdx="2" presStyleCnt="6">
        <dgm:presLayoutVars>
          <dgm:bulletEnabled val="1"/>
        </dgm:presLayoutVars>
      </dgm:prSet>
      <dgm:spPr/>
    </dgm:pt>
    <dgm:pt modelId="{1FEF4F2B-5CA7-49B7-B756-FB1E04572BA2}" type="pres">
      <dgm:prSet presAssocID="{30F328BA-139E-46F2-BD69-450BE21700C0}" presName="sibTrans" presStyleLbl="sibTrans2D1" presStyleIdx="2" presStyleCnt="5"/>
      <dgm:spPr/>
    </dgm:pt>
    <dgm:pt modelId="{39B1D1A4-148E-4FA2-9B7B-A9F239754F9B}" type="pres">
      <dgm:prSet presAssocID="{30F328BA-139E-46F2-BD69-450BE21700C0}" presName="connectorText" presStyleLbl="sibTrans2D1" presStyleIdx="2" presStyleCnt="5"/>
      <dgm:spPr/>
    </dgm:pt>
    <dgm:pt modelId="{7F522578-3047-427E-BBF3-208B71DC71BE}" type="pres">
      <dgm:prSet presAssocID="{A2FD23A5-42B5-4C3C-B26A-3DF91D1B4D99}" presName="node" presStyleLbl="node1" presStyleIdx="3" presStyleCnt="6">
        <dgm:presLayoutVars>
          <dgm:bulletEnabled val="1"/>
        </dgm:presLayoutVars>
      </dgm:prSet>
      <dgm:spPr>
        <a:prstGeom prst="ellipse">
          <a:avLst/>
        </a:prstGeom>
      </dgm:spPr>
    </dgm:pt>
    <dgm:pt modelId="{2CEDE75C-355A-4533-8755-BE19C3DE3F74}" type="pres">
      <dgm:prSet presAssocID="{B3B43618-6A2C-401A-B379-4D9EE3960B8E}" presName="sibTrans" presStyleLbl="sibTrans2D1" presStyleIdx="3" presStyleCnt="5"/>
      <dgm:spPr/>
    </dgm:pt>
    <dgm:pt modelId="{8A725DEC-EFEB-462D-BFBB-FF166FF90200}" type="pres">
      <dgm:prSet presAssocID="{B3B43618-6A2C-401A-B379-4D9EE3960B8E}" presName="connectorText" presStyleLbl="sibTrans2D1" presStyleIdx="3" presStyleCnt="5"/>
      <dgm:spPr/>
    </dgm:pt>
    <dgm:pt modelId="{EF8AE1A0-C00A-4EFC-A22F-F68619783BF2}" type="pres">
      <dgm:prSet presAssocID="{1D1B28EE-13BC-4E47-80B7-6D543EF76F37}" presName="node" presStyleLbl="node1" presStyleIdx="4" presStyleCnt="6">
        <dgm:presLayoutVars>
          <dgm:bulletEnabled val="1"/>
        </dgm:presLayoutVars>
      </dgm:prSet>
      <dgm:spPr/>
    </dgm:pt>
    <dgm:pt modelId="{C6D0C8AE-0815-4A0A-A902-70CDFE229CAE}" type="pres">
      <dgm:prSet presAssocID="{04A6EDCD-62A7-4CA3-B1EC-E1E42A142D7F}" presName="sibTrans" presStyleLbl="sibTrans2D1" presStyleIdx="4" presStyleCnt="5"/>
      <dgm:spPr/>
    </dgm:pt>
    <dgm:pt modelId="{027F4357-62C8-439B-8B31-F4359A98F981}" type="pres">
      <dgm:prSet presAssocID="{04A6EDCD-62A7-4CA3-B1EC-E1E42A142D7F}" presName="connectorText" presStyleLbl="sibTrans2D1" presStyleIdx="4" presStyleCnt="5"/>
      <dgm:spPr/>
    </dgm:pt>
    <dgm:pt modelId="{1FB4D26E-558B-4B72-9616-20BA48DC1EE8}" type="pres">
      <dgm:prSet presAssocID="{78A7E9B0-A8DB-48CF-BEF8-10913FE002A9}" presName="node" presStyleLbl="node1" presStyleIdx="5" presStyleCnt="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52758E00-10A9-49F8-9AB7-C1649C36EA49}" srcId="{7267C55D-E25A-432A-87AB-B24DB94BDB41}" destId="{D4AD387C-792E-43BD-BCE8-6988D3B92F6C}" srcOrd="1" destOrd="0" parTransId="{F991C54A-9C1D-4308-935F-CFB6AF242838}" sibTransId="{93D360C7-E995-46E2-8430-B4DF9064DE60}"/>
    <dgm:cxn modelId="{3EC7141F-49A0-4BC9-9CDA-A76766920D0A}" type="presOf" srcId="{A2FD23A5-42B5-4C3C-B26A-3DF91D1B4D99}" destId="{7F522578-3047-427E-BBF3-208B71DC71BE}" srcOrd="0" destOrd="0" presId="urn:microsoft.com/office/officeart/2005/8/layout/process1"/>
    <dgm:cxn modelId="{B75DE128-4295-4161-B4AB-8AF17C4FD218}" type="presOf" srcId="{1D1B28EE-13BC-4E47-80B7-6D543EF76F37}" destId="{EF8AE1A0-C00A-4EFC-A22F-F68619783BF2}" srcOrd="0" destOrd="0" presId="urn:microsoft.com/office/officeart/2005/8/layout/process1"/>
    <dgm:cxn modelId="{E655333B-2A2B-4FB9-A461-9FE463F76622}" type="presOf" srcId="{30F328BA-139E-46F2-BD69-450BE21700C0}" destId="{1FEF4F2B-5CA7-49B7-B756-FB1E04572BA2}" srcOrd="0" destOrd="0" presId="urn:microsoft.com/office/officeart/2005/8/layout/process1"/>
    <dgm:cxn modelId="{4F3EC43B-A24C-40BA-974F-CB0BA061D82C}" type="presOf" srcId="{B3B43618-6A2C-401A-B379-4D9EE3960B8E}" destId="{8A725DEC-EFEB-462D-BFBB-FF166FF90200}" srcOrd="1" destOrd="0" presId="urn:microsoft.com/office/officeart/2005/8/layout/process1"/>
    <dgm:cxn modelId="{3786B55C-8B6D-469B-8FC3-F78181480AB8}" srcId="{7267C55D-E25A-432A-87AB-B24DB94BDB41}" destId="{78A7E9B0-A8DB-48CF-BEF8-10913FE002A9}" srcOrd="5" destOrd="0" parTransId="{64802DE5-6CB6-437F-A0CC-5F504C3E39AC}" sibTransId="{63D6E368-BC42-4716-AE97-14217045FA8A}"/>
    <dgm:cxn modelId="{80225646-9D91-4BF7-97F2-91E1698B6616}" type="presOf" srcId="{30F328BA-139E-46F2-BD69-450BE21700C0}" destId="{39B1D1A4-148E-4FA2-9B7B-A9F239754F9B}" srcOrd="1" destOrd="0" presId="urn:microsoft.com/office/officeart/2005/8/layout/process1"/>
    <dgm:cxn modelId="{B1232E70-D2B1-4B03-88EB-81064939D87E}" type="presOf" srcId="{04A6EDCD-62A7-4CA3-B1EC-E1E42A142D7F}" destId="{C6D0C8AE-0815-4A0A-A902-70CDFE229CAE}" srcOrd="0" destOrd="0" presId="urn:microsoft.com/office/officeart/2005/8/layout/process1"/>
    <dgm:cxn modelId="{A906D759-45D1-441D-B321-2DC46CCA977A}" srcId="{7267C55D-E25A-432A-87AB-B24DB94BDB41}" destId="{A2FD23A5-42B5-4C3C-B26A-3DF91D1B4D99}" srcOrd="3" destOrd="0" parTransId="{5EEE068C-1D16-4A9A-B0AD-7425406715BB}" sibTransId="{B3B43618-6A2C-401A-B379-4D9EE3960B8E}"/>
    <dgm:cxn modelId="{2AC9E95A-EE1D-498A-A87B-B5FD7D3B7158}" type="presOf" srcId="{8EC66E40-B52B-44CB-982B-D8A4AEE2B8E2}" destId="{97467A38-130D-466C-843E-F19A0B6F2B4E}" srcOrd="0" destOrd="0" presId="urn:microsoft.com/office/officeart/2005/8/layout/process1"/>
    <dgm:cxn modelId="{53CEE480-CAFF-4D3A-A1AC-A8C88A8B514D}" type="presOf" srcId="{AA1D0F71-63AC-4E0E-9923-DDB6E80802CA}" destId="{D8A2FED3-958C-420D-A468-4D56187DAF4D}" srcOrd="0" destOrd="0" presId="urn:microsoft.com/office/officeart/2005/8/layout/process1"/>
    <dgm:cxn modelId="{76D98D82-D826-440F-9C65-62BB2514CBEB}" type="presOf" srcId="{D4AD387C-792E-43BD-BCE8-6988D3B92F6C}" destId="{1CF97632-A47A-40A4-BA1E-919A348CDF05}" srcOrd="0" destOrd="0" presId="urn:microsoft.com/office/officeart/2005/8/layout/process1"/>
    <dgm:cxn modelId="{F292EB82-A165-4057-94E2-EA4646629891}" type="presOf" srcId="{AA1D0F71-63AC-4E0E-9923-DDB6E80802CA}" destId="{152F095D-90E7-446F-B82D-82ECAA595DEB}" srcOrd="1" destOrd="0" presId="urn:microsoft.com/office/officeart/2005/8/layout/process1"/>
    <dgm:cxn modelId="{A46F9688-A1A0-4CB9-97F2-8A9D1067952A}" type="presOf" srcId="{93D360C7-E995-46E2-8430-B4DF9064DE60}" destId="{85A64662-E258-4452-AE1D-7FD754A6CFDF}" srcOrd="1" destOrd="0" presId="urn:microsoft.com/office/officeart/2005/8/layout/process1"/>
    <dgm:cxn modelId="{A80209A5-4254-4643-97B3-1E4F1C88C7F9}" srcId="{7267C55D-E25A-432A-87AB-B24DB94BDB41}" destId="{8EC66E40-B52B-44CB-982B-D8A4AEE2B8E2}" srcOrd="0" destOrd="0" parTransId="{05E101FC-5F21-42C3-B25F-5877802EEE63}" sibTransId="{AA1D0F71-63AC-4E0E-9923-DDB6E80802CA}"/>
    <dgm:cxn modelId="{B3CCC7BF-26A0-4CC1-8DD2-98B0999C020C}" type="presOf" srcId="{04A6EDCD-62A7-4CA3-B1EC-E1E42A142D7F}" destId="{027F4357-62C8-439B-8B31-F4359A98F981}" srcOrd="1" destOrd="0" presId="urn:microsoft.com/office/officeart/2005/8/layout/process1"/>
    <dgm:cxn modelId="{612F97C5-97F8-4096-A773-6872FC9F0FE8}" type="presOf" srcId="{7267C55D-E25A-432A-87AB-B24DB94BDB41}" destId="{2DFF3438-0E01-41E0-9853-B4726ED190AB}" srcOrd="0" destOrd="0" presId="urn:microsoft.com/office/officeart/2005/8/layout/process1"/>
    <dgm:cxn modelId="{08BFD6C7-74AB-4730-BA37-161B87516074}" type="presOf" srcId="{93D360C7-E995-46E2-8430-B4DF9064DE60}" destId="{08DF0458-51F5-40B1-BDDA-B68BB9BBCACA}" srcOrd="0" destOrd="0" presId="urn:microsoft.com/office/officeart/2005/8/layout/process1"/>
    <dgm:cxn modelId="{52E37ED0-B05C-4CE9-9546-F70C60D1BC58}" type="presOf" srcId="{78A7E9B0-A8DB-48CF-BEF8-10913FE002A9}" destId="{1FB4D26E-558B-4B72-9616-20BA48DC1EE8}" srcOrd="0" destOrd="0" presId="urn:microsoft.com/office/officeart/2005/8/layout/process1"/>
    <dgm:cxn modelId="{90817AD8-5FFC-43D6-85BD-46B30D6B29EB}" type="presOf" srcId="{77FE85F2-F2C9-40A1-AF75-00EBA8560583}" destId="{24CFB82F-5670-4178-B1EA-60927CE9A65A}" srcOrd="0" destOrd="0" presId="urn:microsoft.com/office/officeart/2005/8/layout/process1"/>
    <dgm:cxn modelId="{0B9C85DD-61FC-4043-AB31-DCE358F9A6A7}" srcId="{7267C55D-E25A-432A-87AB-B24DB94BDB41}" destId="{1D1B28EE-13BC-4E47-80B7-6D543EF76F37}" srcOrd="4" destOrd="0" parTransId="{BA0B465A-0430-4CC1-8A0F-88DD72B5408B}" sibTransId="{04A6EDCD-62A7-4CA3-B1EC-E1E42A142D7F}"/>
    <dgm:cxn modelId="{5445CFEC-4011-46F1-BCD9-28849692B478}" type="presOf" srcId="{B3B43618-6A2C-401A-B379-4D9EE3960B8E}" destId="{2CEDE75C-355A-4533-8755-BE19C3DE3F74}" srcOrd="0" destOrd="0" presId="urn:microsoft.com/office/officeart/2005/8/layout/process1"/>
    <dgm:cxn modelId="{FE6710FE-2DAB-4636-9DE5-0BE1891F0513}" srcId="{7267C55D-E25A-432A-87AB-B24DB94BDB41}" destId="{77FE85F2-F2C9-40A1-AF75-00EBA8560583}" srcOrd="2" destOrd="0" parTransId="{2022AED8-1590-4945-9829-C33978FA8665}" sibTransId="{30F328BA-139E-46F2-BD69-450BE21700C0}"/>
    <dgm:cxn modelId="{D3147ED4-698C-48F3-BE68-A856002FBE46}" type="presParOf" srcId="{2DFF3438-0E01-41E0-9853-B4726ED190AB}" destId="{97467A38-130D-466C-843E-F19A0B6F2B4E}" srcOrd="0" destOrd="0" presId="urn:microsoft.com/office/officeart/2005/8/layout/process1"/>
    <dgm:cxn modelId="{123314AC-9AB1-49A1-BE59-34805E412874}" type="presParOf" srcId="{2DFF3438-0E01-41E0-9853-B4726ED190AB}" destId="{D8A2FED3-958C-420D-A468-4D56187DAF4D}" srcOrd="1" destOrd="0" presId="urn:microsoft.com/office/officeart/2005/8/layout/process1"/>
    <dgm:cxn modelId="{A8DB9632-F792-4F1A-9CD9-A39713BB7A66}" type="presParOf" srcId="{D8A2FED3-958C-420D-A468-4D56187DAF4D}" destId="{152F095D-90E7-446F-B82D-82ECAA595DEB}" srcOrd="0" destOrd="0" presId="urn:microsoft.com/office/officeart/2005/8/layout/process1"/>
    <dgm:cxn modelId="{20970F2A-D845-4C7F-99D4-6006AFC1DCDD}" type="presParOf" srcId="{2DFF3438-0E01-41E0-9853-B4726ED190AB}" destId="{1CF97632-A47A-40A4-BA1E-919A348CDF05}" srcOrd="2" destOrd="0" presId="urn:microsoft.com/office/officeart/2005/8/layout/process1"/>
    <dgm:cxn modelId="{5FBEB0D7-ECDD-4B31-B375-0F8BCB1CA02B}" type="presParOf" srcId="{2DFF3438-0E01-41E0-9853-B4726ED190AB}" destId="{08DF0458-51F5-40B1-BDDA-B68BB9BBCACA}" srcOrd="3" destOrd="0" presId="urn:microsoft.com/office/officeart/2005/8/layout/process1"/>
    <dgm:cxn modelId="{17D6891F-D001-4DC2-BF1D-81B320D059E4}" type="presParOf" srcId="{08DF0458-51F5-40B1-BDDA-B68BB9BBCACA}" destId="{85A64662-E258-4452-AE1D-7FD754A6CFDF}" srcOrd="0" destOrd="0" presId="urn:microsoft.com/office/officeart/2005/8/layout/process1"/>
    <dgm:cxn modelId="{DD42DD2E-5F0F-465E-AE10-8AFF58C9139C}" type="presParOf" srcId="{2DFF3438-0E01-41E0-9853-B4726ED190AB}" destId="{24CFB82F-5670-4178-B1EA-60927CE9A65A}" srcOrd="4" destOrd="0" presId="urn:microsoft.com/office/officeart/2005/8/layout/process1"/>
    <dgm:cxn modelId="{AA610EF4-DF14-45EA-B6FF-C47826C327B1}" type="presParOf" srcId="{2DFF3438-0E01-41E0-9853-B4726ED190AB}" destId="{1FEF4F2B-5CA7-49B7-B756-FB1E04572BA2}" srcOrd="5" destOrd="0" presId="urn:microsoft.com/office/officeart/2005/8/layout/process1"/>
    <dgm:cxn modelId="{73CE879A-221D-41E2-8955-A054B49E1EC6}" type="presParOf" srcId="{1FEF4F2B-5CA7-49B7-B756-FB1E04572BA2}" destId="{39B1D1A4-148E-4FA2-9B7B-A9F239754F9B}" srcOrd="0" destOrd="0" presId="urn:microsoft.com/office/officeart/2005/8/layout/process1"/>
    <dgm:cxn modelId="{95FB37F5-54EA-4A32-8FB5-A55F654B4ED2}" type="presParOf" srcId="{2DFF3438-0E01-41E0-9853-B4726ED190AB}" destId="{7F522578-3047-427E-BBF3-208B71DC71BE}" srcOrd="6" destOrd="0" presId="urn:microsoft.com/office/officeart/2005/8/layout/process1"/>
    <dgm:cxn modelId="{B29E2B7E-C717-48C2-91D6-0075D8D05C62}" type="presParOf" srcId="{2DFF3438-0E01-41E0-9853-B4726ED190AB}" destId="{2CEDE75C-355A-4533-8755-BE19C3DE3F74}" srcOrd="7" destOrd="0" presId="urn:microsoft.com/office/officeart/2005/8/layout/process1"/>
    <dgm:cxn modelId="{39755C06-6E37-4484-9244-192C98D11EFB}" type="presParOf" srcId="{2CEDE75C-355A-4533-8755-BE19C3DE3F74}" destId="{8A725DEC-EFEB-462D-BFBB-FF166FF90200}" srcOrd="0" destOrd="0" presId="urn:microsoft.com/office/officeart/2005/8/layout/process1"/>
    <dgm:cxn modelId="{B269DF38-E7C4-4DC2-9194-17CD5EF89AC9}" type="presParOf" srcId="{2DFF3438-0E01-41E0-9853-B4726ED190AB}" destId="{EF8AE1A0-C00A-4EFC-A22F-F68619783BF2}" srcOrd="8" destOrd="0" presId="urn:microsoft.com/office/officeart/2005/8/layout/process1"/>
    <dgm:cxn modelId="{FD85C698-B8CC-4F69-851E-7F4B02AA105A}" type="presParOf" srcId="{2DFF3438-0E01-41E0-9853-B4726ED190AB}" destId="{C6D0C8AE-0815-4A0A-A902-70CDFE229CAE}" srcOrd="9" destOrd="0" presId="urn:microsoft.com/office/officeart/2005/8/layout/process1"/>
    <dgm:cxn modelId="{23A4BE44-3E2F-4F77-86F5-4502BE561046}" type="presParOf" srcId="{C6D0C8AE-0815-4A0A-A902-70CDFE229CAE}" destId="{027F4357-62C8-439B-8B31-F4359A98F981}" srcOrd="0" destOrd="0" presId="urn:microsoft.com/office/officeart/2005/8/layout/process1"/>
    <dgm:cxn modelId="{6D890EFE-F790-4FBB-9F2F-A7E1E8E86B31}" type="presParOf" srcId="{2DFF3438-0E01-41E0-9853-B4726ED190AB}" destId="{1FB4D26E-558B-4B72-9616-20BA48DC1EE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67C55D-E25A-432A-87AB-B24DB94BDB41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8EC66E40-B52B-44CB-982B-D8A4AEE2B8E2}">
      <dgm:prSet phldrT="[Text]" custT="1"/>
      <dgm:spPr/>
      <dgm:t>
        <a:bodyPr/>
        <a:lstStyle/>
        <a:p>
          <a:r>
            <a:rPr lang="en-US" sz="1050" b="0" i="0" dirty="0"/>
            <a:t>MOD17A3HGF</a:t>
          </a:r>
          <a:r>
            <a:rPr lang="en-US" sz="1050" dirty="0"/>
            <a:t> Tiles</a:t>
          </a:r>
        </a:p>
      </dgm:t>
    </dgm:pt>
    <dgm:pt modelId="{05E101FC-5F21-42C3-B25F-5877802EEE63}" type="parTrans" cxnId="{A80209A5-4254-4643-97B3-1E4F1C88C7F9}">
      <dgm:prSet/>
      <dgm:spPr/>
      <dgm:t>
        <a:bodyPr/>
        <a:lstStyle/>
        <a:p>
          <a:endParaRPr lang="en-US" sz="1050"/>
        </a:p>
      </dgm:t>
    </dgm:pt>
    <dgm:pt modelId="{AA1D0F71-63AC-4E0E-9923-DDB6E80802CA}" type="sibTrans" cxnId="{A80209A5-4254-4643-97B3-1E4F1C88C7F9}">
      <dgm:prSet custT="1"/>
      <dgm:spPr/>
      <dgm:t>
        <a:bodyPr/>
        <a:lstStyle/>
        <a:p>
          <a:endParaRPr lang="en-US" sz="1050"/>
        </a:p>
      </dgm:t>
    </dgm:pt>
    <dgm:pt modelId="{77FE85F2-F2C9-40A1-AF75-00EBA8560583}">
      <dgm:prSet phldrT="[Text]" custT="1"/>
      <dgm:spPr/>
      <dgm:t>
        <a:bodyPr/>
        <a:lstStyle/>
        <a:p>
          <a:r>
            <a:rPr lang="en-US" sz="1050" dirty="0"/>
            <a:t>Zonal Statistics</a:t>
          </a:r>
        </a:p>
      </dgm:t>
    </dgm:pt>
    <dgm:pt modelId="{2022AED8-1590-4945-9829-C33978FA8665}" type="parTrans" cxnId="{FE6710FE-2DAB-4636-9DE5-0BE1891F0513}">
      <dgm:prSet/>
      <dgm:spPr/>
      <dgm:t>
        <a:bodyPr/>
        <a:lstStyle/>
        <a:p>
          <a:endParaRPr lang="en-US" sz="1050"/>
        </a:p>
      </dgm:t>
    </dgm:pt>
    <dgm:pt modelId="{30F328BA-139E-46F2-BD69-450BE21700C0}" type="sibTrans" cxnId="{FE6710FE-2DAB-4636-9DE5-0BE1891F0513}">
      <dgm:prSet custT="1"/>
      <dgm:spPr/>
      <dgm:t>
        <a:bodyPr/>
        <a:lstStyle/>
        <a:p>
          <a:endParaRPr lang="en-US" sz="1050"/>
        </a:p>
      </dgm:t>
    </dgm:pt>
    <dgm:pt modelId="{A2FD23A5-42B5-4C3C-B26A-3DF91D1B4D99}">
      <dgm:prSet phldrT="[Text]" custT="1"/>
      <dgm:spPr/>
      <dgm:t>
        <a:bodyPr/>
        <a:lstStyle/>
        <a:p>
          <a:r>
            <a:rPr lang="en-US" sz="1050" dirty="0"/>
            <a:t>Regional NPP</a:t>
          </a:r>
        </a:p>
      </dgm:t>
    </dgm:pt>
    <dgm:pt modelId="{5EEE068C-1D16-4A9A-B0AD-7425406715BB}" type="parTrans" cxnId="{A906D759-45D1-441D-B321-2DC46CCA977A}">
      <dgm:prSet/>
      <dgm:spPr/>
      <dgm:t>
        <a:bodyPr/>
        <a:lstStyle/>
        <a:p>
          <a:endParaRPr lang="en-US" sz="1050"/>
        </a:p>
      </dgm:t>
    </dgm:pt>
    <dgm:pt modelId="{B3B43618-6A2C-401A-B379-4D9EE3960B8E}" type="sibTrans" cxnId="{A906D759-45D1-441D-B321-2DC46CCA977A}">
      <dgm:prSet custT="1"/>
      <dgm:spPr/>
      <dgm:t>
        <a:bodyPr/>
        <a:lstStyle/>
        <a:p>
          <a:endParaRPr lang="en-US" sz="1050"/>
        </a:p>
      </dgm:t>
    </dgm:pt>
    <dgm:pt modelId="{1D1B28EE-13BC-4E47-80B7-6D543EF76F37}">
      <dgm:prSet phldrT="[Text]" custT="1"/>
      <dgm:spPr/>
      <dgm:t>
        <a:bodyPr/>
        <a:lstStyle/>
        <a:p>
          <a:r>
            <a:rPr lang="en-US" sz="1050" dirty="0"/>
            <a:t>Econometric Modeling</a:t>
          </a:r>
        </a:p>
      </dgm:t>
    </dgm:pt>
    <dgm:pt modelId="{BA0B465A-0430-4CC1-8A0F-88DD72B5408B}" type="parTrans" cxnId="{0B9C85DD-61FC-4043-AB31-DCE358F9A6A7}">
      <dgm:prSet/>
      <dgm:spPr/>
      <dgm:t>
        <a:bodyPr/>
        <a:lstStyle/>
        <a:p>
          <a:endParaRPr lang="en-US" sz="1050"/>
        </a:p>
      </dgm:t>
    </dgm:pt>
    <dgm:pt modelId="{04A6EDCD-62A7-4CA3-B1EC-E1E42A142D7F}" type="sibTrans" cxnId="{0B9C85DD-61FC-4043-AB31-DCE358F9A6A7}">
      <dgm:prSet custT="1"/>
      <dgm:spPr/>
      <dgm:t>
        <a:bodyPr/>
        <a:lstStyle/>
        <a:p>
          <a:endParaRPr lang="en-US" sz="1050"/>
        </a:p>
      </dgm:t>
    </dgm:pt>
    <dgm:pt modelId="{78A7E9B0-A8DB-48CF-BEF8-10913FE002A9}">
      <dgm:prSet phldrT="[Text]" custT="1"/>
      <dgm:spPr/>
      <dgm:t>
        <a:bodyPr/>
        <a:lstStyle/>
        <a:p>
          <a:r>
            <a:rPr lang="en-US" sz="1050" dirty="0"/>
            <a:t>Agriculture GDP from </a:t>
          </a:r>
          <a:r>
            <a:rPr lang="en-US" sz="1050" b="0" i="0" dirty="0"/>
            <a:t>MOD17A3HGF</a:t>
          </a:r>
          <a:endParaRPr lang="en-US" sz="1050" dirty="0"/>
        </a:p>
      </dgm:t>
    </dgm:pt>
    <dgm:pt modelId="{64802DE5-6CB6-437F-A0CC-5F504C3E39AC}" type="parTrans" cxnId="{3786B55C-8B6D-469B-8FC3-F78181480AB8}">
      <dgm:prSet/>
      <dgm:spPr/>
      <dgm:t>
        <a:bodyPr/>
        <a:lstStyle/>
        <a:p>
          <a:endParaRPr lang="en-US" sz="1050"/>
        </a:p>
      </dgm:t>
    </dgm:pt>
    <dgm:pt modelId="{63D6E368-BC42-4716-AE97-14217045FA8A}" type="sibTrans" cxnId="{3786B55C-8B6D-469B-8FC3-F78181480AB8}">
      <dgm:prSet/>
      <dgm:spPr/>
      <dgm:t>
        <a:bodyPr/>
        <a:lstStyle/>
        <a:p>
          <a:endParaRPr lang="en-US" sz="1050"/>
        </a:p>
      </dgm:t>
    </dgm:pt>
    <dgm:pt modelId="{D4AD387C-792E-43BD-BCE8-6988D3B92F6C}">
      <dgm:prSet phldrT="[Text]" custT="1"/>
      <dgm:spPr/>
      <dgm:t>
        <a:bodyPr/>
        <a:lstStyle/>
        <a:p>
          <a:r>
            <a:rPr lang="en-US" sz="1050" dirty="0"/>
            <a:t>Extract by mask using croplands</a:t>
          </a:r>
        </a:p>
      </dgm:t>
    </dgm:pt>
    <dgm:pt modelId="{F991C54A-9C1D-4308-935F-CFB6AF242838}" type="parTrans" cxnId="{52758E00-10A9-49F8-9AB7-C1649C36EA49}">
      <dgm:prSet/>
      <dgm:spPr/>
      <dgm:t>
        <a:bodyPr/>
        <a:lstStyle/>
        <a:p>
          <a:endParaRPr lang="en-US" sz="1050"/>
        </a:p>
      </dgm:t>
    </dgm:pt>
    <dgm:pt modelId="{93D360C7-E995-46E2-8430-B4DF9064DE60}" type="sibTrans" cxnId="{52758E00-10A9-49F8-9AB7-C1649C36EA49}">
      <dgm:prSet custT="1"/>
      <dgm:spPr/>
      <dgm:t>
        <a:bodyPr/>
        <a:lstStyle/>
        <a:p>
          <a:endParaRPr lang="en-US" sz="1050"/>
        </a:p>
      </dgm:t>
    </dgm:pt>
    <dgm:pt modelId="{2DFF3438-0E01-41E0-9853-B4726ED190AB}" type="pres">
      <dgm:prSet presAssocID="{7267C55D-E25A-432A-87AB-B24DB94BDB41}" presName="Name0" presStyleCnt="0">
        <dgm:presLayoutVars>
          <dgm:dir/>
          <dgm:resizeHandles val="exact"/>
        </dgm:presLayoutVars>
      </dgm:prSet>
      <dgm:spPr/>
    </dgm:pt>
    <dgm:pt modelId="{97467A38-130D-466C-843E-F19A0B6F2B4E}" type="pres">
      <dgm:prSet presAssocID="{8EC66E40-B52B-44CB-982B-D8A4AEE2B8E2}" presName="node" presStyleLbl="node1" presStyleIdx="0" presStyleCnt="6" custScaleX="187759">
        <dgm:presLayoutVars>
          <dgm:bulletEnabled val="1"/>
        </dgm:presLayoutVars>
      </dgm:prSet>
      <dgm:spPr>
        <a:prstGeom prst="ellipse">
          <a:avLst/>
        </a:prstGeom>
      </dgm:spPr>
    </dgm:pt>
    <dgm:pt modelId="{D8A2FED3-958C-420D-A468-4D56187DAF4D}" type="pres">
      <dgm:prSet presAssocID="{AA1D0F71-63AC-4E0E-9923-DDB6E80802CA}" presName="sibTrans" presStyleLbl="sibTrans2D1" presStyleIdx="0" presStyleCnt="5"/>
      <dgm:spPr/>
    </dgm:pt>
    <dgm:pt modelId="{152F095D-90E7-446F-B82D-82ECAA595DEB}" type="pres">
      <dgm:prSet presAssocID="{AA1D0F71-63AC-4E0E-9923-DDB6E80802CA}" presName="connectorText" presStyleLbl="sibTrans2D1" presStyleIdx="0" presStyleCnt="5"/>
      <dgm:spPr/>
    </dgm:pt>
    <dgm:pt modelId="{1CF97632-A47A-40A4-BA1E-919A348CDF05}" type="pres">
      <dgm:prSet presAssocID="{D4AD387C-792E-43BD-BCE8-6988D3B92F6C}" presName="node" presStyleLbl="node1" presStyleIdx="1" presStyleCnt="6">
        <dgm:presLayoutVars>
          <dgm:bulletEnabled val="1"/>
        </dgm:presLayoutVars>
      </dgm:prSet>
      <dgm:spPr/>
    </dgm:pt>
    <dgm:pt modelId="{08DF0458-51F5-40B1-BDDA-B68BB9BBCACA}" type="pres">
      <dgm:prSet presAssocID="{93D360C7-E995-46E2-8430-B4DF9064DE60}" presName="sibTrans" presStyleLbl="sibTrans2D1" presStyleIdx="1" presStyleCnt="5"/>
      <dgm:spPr/>
    </dgm:pt>
    <dgm:pt modelId="{85A64662-E258-4452-AE1D-7FD754A6CFDF}" type="pres">
      <dgm:prSet presAssocID="{93D360C7-E995-46E2-8430-B4DF9064DE60}" presName="connectorText" presStyleLbl="sibTrans2D1" presStyleIdx="1" presStyleCnt="5"/>
      <dgm:spPr/>
    </dgm:pt>
    <dgm:pt modelId="{24CFB82F-5670-4178-B1EA-60927CE9A65A}" type="pres">
      <dgm:prSet presAssocID="{77FE85F2-F2C9-40A1-AF75-00EBA8560583}" presName="node" presStyleLbl="node1" presStyleIdx="2" presStyleCnt="6">
        <dgm:presLayoutVars>
          <dgm:bulletEnabled val="1"/>
        </dgm:presLayoutVars>
      </dgm:prSet>
      <dgm:spPr/>
    </dgm:pt>
    <dgm:pt modelId="{1FEF4F2B-5CA7-49B7-B756-FB1E04572BA2}" type="pres">
      <dgm:prSet presAssocID="{30F328BA-139E-46F2-BD69-450BE21700C0}" presName="sibTrans" presStyleLbl="sibTrans2D1" presStyleIdx="2" presStyleCnt="5"/>
      <dgm:spPr/>
    </dgm:pt>
    <dgm:pt modelId="{39B1D1A4-148E-4FA2-9B7B-A9F239754F9B}" type="pres">
      <dgm:prSet presAssocID="{30F328BA-139E-46F2-BD69-450BE21700C0}" presName="connectorText" presStyleLbl="sibTrans2D1" presStyleIdx="2" presStyleCnt="5"/>
      <dgm:spPr/>
    </dgm:pt>
    <dgm:pt modelId="{7F522578-3047-427E-BBF3-208B71DC71BE}" type="pres">
      <dgm:prSet presAssocID="{A2FD23A5-42B5-4C3C-B26A-3DF91D1B4D99}" presName="node" presStyleLbl="node1" presStyleIdx="3" presStyleCnt="6" custScaleX="146676">
        <dgm:presLayoutVars>
          <dgm:bulletEnabled val="1"/>
        </dgm:presLayoutVars>
      </dgm:prSet>
      <dgm:spPr>
        <a:prstGeom prst="ellipse">
          <a:avLst/>
        </a:prstGeom>
      </dgm:spPr>
    </dgm:pt>
    <dgm:pt modelId="{2CEDE75C-355A-4533-8755-BE19C3DE3F74}" type="pres">
      <dgm:prSet presAssocID="{B3B43618-6A2C-401A-B379-4D9EE3960B8E}" presName="sibTrans" presStyleLbl="sibTrans2D1" presStyleIdx="3" presStyleCnt="5"/>
      <dgm:spPr/>
    </dgm:pt>
    <dgm:pt modelId="{8A725DEC-EFEB-462D-BFBB-FF166FF90200}" type="pres">
      <dgm:prSet presAssocID="{B3B43618-6A2C-401A-B379-4D9EE3960B8E}" presName="connectorText" presStyleLbl="sibTrans2D1" presStyleIdx="3" presStyleCnt="5"/>
      <dgm:spPr/>
    </dgm:pt>
    <dgm:pt modelId="{EF8AE1A0-C00A-4EFC-A22F-F68619783BF2}" type="pres">
      <dgm:prSet presAssocID="{1D1B28EE-13BC-4E47-80B7-6D543EF76F37}" presName="node" presStyleLbl="node1" presStyleIdx="4" presStyleCnt="6" custScaleX="152014">
        <dgm:presLayoutVars>
          <dgm:bulletEnabled val="1"/>
        </dgm:presLayoutVars>
      </dgm:prSet>
      <dgm:spPr/>
    </dgm:pt>
    <dgm:pt modelId="{C6D0C8AE-0815-4A0A-A902-70CDFE229CAE}" type="pres">
      <dgm:prSet presAssocID="{04A6EDCD-62A7-4CA3-B1EC-E1E42A142D7F}" presName="sibTrans" presStyleLbl="sibTrans2D1" presStyleIdx="4" presStyleCnt="5"/>
      <dgm:spPr/>
    </dgm:pt>
    <dgm:pt modelId="{027F4357-62C8-439B-8B31-F4359A98F981}" type="pres">
      <dgm:prSet presAssocID="{04A6EDCD-62A7-4CA3-B1EC-E1E42A142D7F}" presName="connectorText" presStyleLbl="sibTrans2D1" presStyleIdx="4" presStyleCnt="5"/>
      <dgm:spPr/>
    </dgm:pt>
    <dgm:pt modelId="{1FB4D26E-558B-4B72-9616-20BA48DC1EE8}" type="pres">
      <dgm:prSet presAssocID="{78A7E9B0-A8DB-48CF-BEF8-10913FE002A9}" presName="node" presStyleLbl="node1" presStyleIdx="5" presStyleCnt="6" custScaleX="198494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52758E00-10A9-49F8-9AB7-C1649C36EA49}" srcId="{7267C55D-E25A-432A-87AB-B24DB94BDB41}" destId="{D4AD387C-792E-43BD-BCE8-6988D3B92F6C}" srcOrd="1" destOrd="0" parTransId="{F991C54A-9C1D-4308-935F-CFB6AF242838}" sibTransId="{93D360C7-E995-46E2-8430-B4DF9064DE60}"/>
    <dgm:cxn modelId="{3EC7141F-49A0-4BC9-9CDA-A76766920D0A}" type="presOf" srcId="{A2FD23A5-42B5-4C3C-B26A-3DF91D1B4D99}" destId="{7F522578-3047-427E-BBF3-208B71DC71BE}" srcOrd="0" destOrd="0" presId="urn:microsoft.com/office/officeart/2005/8/layout/process1"/>
    <dgm:cxn modelId="{B75DE128-4295-4161-B4AB-8AF17C4FD218}" type="presOf" srcId="{1D1B28EE-13BC-4E47-80B7-6D543EF76F37}" destId="{EF8AE1A0-C00A-4EFC-A22F-F68619783BF2}" srcOrd="0" destOrd="0" presId="urn:microsoft.com/office/officeart/2005/8/layout/process1"/>
    <dgm:cxn modelId="{E655333B-2A2B-4FB9-A461-9FE463F76622}" type="presOf" srcId="{30F328BA-139E-46F2-BD69-450BE21700C0}" destId="{1FEF4F2B-5CA7-49B7-B756-FB1E04572BA2}" srcOrd="0" destOrd="0" presId="urn:microsoft.com/office/officeart/2005/8/layout/process1"/>
    <dgm:cxn modelId="{4F3EC43B-A24C-40BA-974F-CB0BA061D82C}" type="presOf" srcId="{B3B43618-6A2C-401A-B379-4D9EE3960B8E}" destId="{8A725DEC-EFEB-462D-BFBB-FF166FF90200}" srcOrd="1" destOrd="0" presId="urn:microsoft.com/office/officeart/2005/8/layout/process1"/>
    <dgm:cxn modelId="{3786B55C-8B6D-469B-8FC3-F78181480AB8}" srcId="{7267C55D-E25A-432A-87AB-B24DB94BDB41}" destId="{78A7E9B0-A8DB-48CF-BEF8-10913FE002A9}" srcOrd="5" destOrd="0" parTransId="{64802DE5-6CB6-437F-A0CC-5F504C3E39AC}" sibTransId="{63D6E368-BC42-4716-AE97-14217045FA8A}"/>
    <dgm:cxn modelId="{80225646-9D91-4BF7-97F2-91E1698B6616}" type="presOf" srcId="{30F328BA-139E-46F2-BD69-450BE21700C0}" destId="{39B1D1A4-148E-4FA2-9B7B-A9F239754F9B}" srcOrd="1" destOrd="0" presId="urn:microsoft.com/office/officeart/2005/8/layout/process1"/>
    <dgm:cxn modelId="{B1232E70-D2B1-4B03-88EB-81064939D87E}" type="presOf" srcId="{04A6EDCD-62A7-4CA3-B1EC-E1E42A142D7F}" destId="{C6D0C8AE-0815-4A0A-A902-70CDFE229CAE}" srcOrd="0" destOrd="0" presId="urn:microsoft.com/office/officeart/2005/8/layout/process1"/>
    <dgm:cxn modelId="{A906D759-45D1-441D-B321-2DC46CCA977A}" srcId="{7267C55D-E25A-432A-87AB-B24DB94BDB41}" destId="{A2FD23A5-42B5-4C3C-B26A-3DF91D1B4D99}" srcOrd="3" destOrd="0" parTransId="{5EEE068C-1D16-4A9A-B0AD-7425406715BB}" sibTransId="{B3B43618-6A2C-401A-B379-4D9EE3960B8E}"/>
    <dgm:cxn modelId="{2AC9E95A-EE1D-498A-A87B-B5FD7D3B7158}" type="presOf" srcId="{8EC66E40-B52B-44CB-982B-D8A4AEE2B8E2}" destId="{97467A38-130D-466C-843E-F19A0B6F2B4E}" srcOrd="0" destOrd="0" presId="urn:microsoft.com/office/officeart/2005/8/layout/process1"/>
    <dgm:cxn modelId="{53CEE480-CAFF-4D3A-A1AC-A8C88A8B514D}" type="presOf" srcId="{AA1D0F71-63AC-4E0E-9923-DDB6E80802CA}" destId="{D8A2FED3-958C-420D-A468-4D56187DAF4D}" srcOrd="0" destOrd="0" presId="urn:microsoft.com/office/officeart/2005/8/layout/process1"/>
    <dgm:cxn modelId="{76D98D82-D826-440F-9C65-62BB2514CBEB}" type="presOf" srcId="{D4AD387C-792E-43BD-BCE8-6988D3B92F6C}" destId="{1CF97632-A47A-40A4-BA1E-919A348CDF05}" srcOrd="0" destOrd="0" presId="urn:microsoft.com/office/officeart/2005/8/layout/process1"/>
    <dgm:cxn modelId="{F292EB82-A165-4057-94E2-EA4646629891}" type="presOf" srcId="{AA1D0F71-63AC-4E0E-9923-DDB6E80802CA}" destId="{152F095D-90E7-446F-B82D-82ECAA595DEB}" srcOrd="1" destOrd="0" presId="urn:microsoft.com/office/officeart/2005/8/layout/process1"/>
    <dgm:cxn modelId="{A46F9688-A1A0-4CB9-97F2-8A9D1067952A}" type="presOf" srcId="{93D360C7-E995-46E2-8430-B4DF9064DE60}" destId="{85A64662-E258-4452-AE1D-7FD754A6CFDF}" srcOrd="1" destOrd="0" presId="urn:microsoft.com/office/officeart/2005/8/layout/process1"/>
    <dgm:cxn modelId="{A80209A5-4254-4643-97B3-1E4F1C88C7F9}" srcId="{7267C55D-E25A-432A-87AB-B24DB94BDB41}" destId="{8EC66E40-B52B-44CB-982B-D8A4AEE2B8E2}" srcOrd="0" destOrd="0" parTransId="{05E101FC-5F21-42C3-B25F-5877802EEE63}" sibTransId="{AA1D0F71-63AC-4E0E-9923-DDB6E80802CA}"/>
    <dgm:cxn modelId="{B3CCC7BF-26A0-4CC1-8DD2-98B0999C020C}" type="presOf" srcId="{04A6EDCD-62A7-4CA3-B1EC-E1E42A142D7F}" destId="{027F4357-62C8-439B-8B31-F4359A98F981}" srcOrd="1" destOrd="0" presId="urn:microsoft.com/office/officeart/2005/8/layout/process1"/>
    <dgm:cxn modelId="{612F97C5-97F8-4096-A773-6872FC9F0FE8}" type="presOf" srcId="{7267C55D-E25A-432A-87AB-B24DB94BDB41}" destId="{2DFF3438-0E01-41E0-9853-B4726ED190AB}" srcOrd="0" destOrd="0" presId="urn:microsoft.com/office/officeart/2005/8/layout/process1"/>
    <dgm:cxn modelId="{08BFD6C7-74AB-4730-BA37-161B87516074}" type="presOf" srcId="{93D360C7-E995-46E2-8430-B4DF9064DE60}" destId="{08DF0458-51F5-40B1-BDDA-B68BB9BBCACA}" srcOrd="0" destOrd="0" presId="urn:microsoft.com/office/officeart/2005/8/layout/process1"/>
    <dgm:cxn modelId="{52E37ED0-B05C-4CE9-9546-F70C60D1BC58}" type="presOf" srcId="{78A7E9B0-A8DB-48CF-BEF8-10913FE002A9}" destId="{1FB4D26E-558B-4B72-9616-20BA48DC1EE8}" srcOrd="0" destOrd="0" presId="urn:microsoft.com/office/officeart/2005/8/layout/process1"/>
    <dgm:cxn modelId="{90817AD8-5FFC-43D6-85BD-46B30D6B29EB}" type="presOf" srcId="{77FE85F2-F2C9-40A1-AF75-00EBA8560583}" destId="{24CFB82F-5670-4178-B1EA-60927CE9A65A}" srcOrd="0" destOrd="0" presId="urn:microsoft.com/office/officeart/2005/8/layout/process1"/>
    <dgm:cxn modelId="{0B9C85DD-61FC-4043-AB31-DCE358F9A6A7}" srcId="{7267C55D-E25A-432A-87AB-B24DB94BDB41}" destId="{1D1B28EE-13BC-4E47-80B7-6D543EF76F37}" srcOrd="4" destOrd="0" parTransId="{BA0B465A-0430-4CC1-8A0F-88DD72B5408B}" sibTransId="{04A6EDCD-62A7-4CA3-B1EC-E1E42A142D7F}"/>
    <dgm:cxn modelId="{5445CFEC-4011-46F1-BCD9-28849692B478}" type="presOf" srcId="{B3B43618-6A2C-401A-B379-4D9EE3960B8E}" destId="{2CEDE75C-355A-4533-8755-BE19C3DE3F74}" srcOrd="0" destOrd="0" presId="urn:microsoft.com/office/officeart/2005/8/layout/process1"/>
    <dgm:cxn modelId="{FE6710FE-2DAB-4636-9DE5-0BE1891F0513}" srcId="{7267C55D-E25A-432A-87AB-B24DB94BDB41}" destId="{77FE85F2-F2C9-40A1-AF75-00EBA8560583}" srcOrd="2" destOrd="0" parTransId="{2022AED8-1590-4945-9829-C33978FA8665}" sibTransId="{30F328BA-139E-46F2-BD69-450BE21700C0}"/>
    <dgm:cxn modelId="{D3147ED4-698C-48F3-BE68-A856002FBE46}" type="presParOf" srcId="{2DFF3438-0E01-41E0-9853-B4726ED190AB}" destId="{97467A38-130D-466C-843E-F19A0B6F2B4E}" srcOrd="0" destOrd="0" presId="urn:microsoft.com/office/officeart/2005/8/layout/process1"/>
    <dgm:cxn modelId="{123314AC-9AB1-49A1-BE59-34805E412874}" type="presParOf" srcId="{2DFF3438-0E01-41E0-9853-B4726ED190AB}" destId="{D8A2FED3-958C-420D-A468-4D56187DAF4D}" srcOrd="1" destOrd="0" presId="urn:microsoft.com/office/officeart/2005/8/layout/process1"/>
    <dgm:cxn modelId="{A8DB9632-F792-4F1A-9CD9-A39713BB7A66}" type="presParOf" srcId="{D8A2FED3-958C-420D-A468-4D56187DAF4D}" destId="{152F095D-90E7-446F-B82D-82ECAA595DEB}" srcOrd="0" destOrd="0" presId="urn:microsoft.com/office/officeart/2005/8/layout/process1"/>
    <dgm:cxn modelId="{20970F2A-D845-4C7F-99D4-6006AFC1DCDD}" type="presParOf" srcId="{2DFF3438-0E01-41E0-9853-B4726ED190AB}" destId="{1CF97632-A47A-40A4-BA1E-919A348CDF05}" srcOrd="2" destOrd="0" presId="urn:microsoft.com/office/officeart/2005/8/layout/process1"/>
    <dgm:cxn modelId="{5FBEB0D7-ECDD-4B31-B375-0F8BCB1CA02B}" type="presParOf" srcId="{2DFF3438-0E01-41E0-9853-B4726ED190AB}" destId="{08DF0458-51F5-40B1-BDDA-B68BB9BBCACA}" srcOrd="3" destOrd="0" presId="urn:microsoft.com/office/officeart/2005/8/layout/process1"/>
    <dgm:cxn modelId="{17D6891F-D001-4DC2-BF1D-81B320D059E4}" type="presParOf" srcId="{08DF0458-51F5-40B1-BDDA-B68BB9BBCACA}" destId="{85A64662-E258-4452-AE1D-7FD754A6CFDF}" srcOrd="0" destOrd="0" presId="urn:microsoft.com/office/officeart/2005/8/layout/process1"/>
    <dgm:cxn modelId="{DD42DD2E-5F0F-465E-AE10-8AFF58C9139C}" type="presParOf" srcId="{2DFF3438-0E01-41E0-9853-B4726ED190AB}" destId="{24CFB82F-5670-4178-B1EA-60927CE9A65A}" srcOrd="4" destOrd="0" presId="urn:microsoft.com/office/officeart/2005/8/layout/process1"/>
    <dgm:cxn modelId="{AA610EF4-DF14-45EA-B6FF-C47826C327B1}" type="presParOf" srcId="{2DFF3438-0E01-41E0-9853-B4726ED190AB}" destId="{1FEF4F2B-5CA7-49B7-B756-FB1E04572BA2}" srcOrd="5" destOrd="0" presId="urn:microsoft.com/office/officeart/2005/8/layout/process1"/>
    <dgm:cxn modelId="{73CE879A-221D-41E2-8955-A054B49E1EC6}" type="presParOf" srcId="{1FEF4F2B-5CA7-49B7-B756-FB1E04572BA2}" destId="{39B1D1A4-148E-4FA2-9B7B-A9F239754F9B}" srcOrd="0" destOrd="0" presId="urn:microsoft.com/office/officeart/2005/8/layout/process1"/>
    <dgm:cxn modelId="{95FB37F5-54EA-4A32-8FB5-A55F654B4ED2}" type="presParOf" srcId="{2DFF3438-0E01-41E0-9853-B4726ED190AB}" destId="{7F522578-3047-427E-BBF3-208B71DC71BE}" srcOrd="6" destOrd="0" presId="urn:microsoft.com/office/officeart/2005/8/layout/process1"/>
    <dgm:cxn modelId="{B29E2B7E-C717-48C2-91D6-0075D8D05C62}" type="presParOf" srcId="{2DFF3438-0E01-41E0-9853-B4726ED190AB}" destId="{2CEDE75C-355A-4533-8755-BE19C3DE3F74}" srcOrd="7" destOrd="0" presId="urn:microsoft.com/office/officeart/2005/8/layout/process1"/>
    <dgm:cxn modelId="{39755C06-6E37-4484-9244-192C98D11EFB}" type="presParOf" srcId="{2CEDE75C-355A-4533-8755-BE19C3DE3F74}" destId="{8A725DEC-EFEB-462D-BFBB-FF166FF90200}" srcOrd="0" destOrd="0" presId="urn:microsoft.com/office/officeart/2005/8/layout/process1"/>
    <dgm:cxn modelId="{B269DF38-E7C4-4DC2-9194-17CD5EF89AC9}" type="presParOf" srcId="{2DFF3438-0E01-41E0-9853-B4726ED190AB}" destId="{EF8AE1A0-C00A-4EFC-A22F-F68619783BF2}" srcOrd="8" destOrd="0" presId="urn:microsoft.com/office/officeart/2005/8/layout/process1"/>
    <dgm:cxn modelId="{FD85C698-B8CC-4F69-851E-7F4B02AA105A}" type="presParOf" srcId="{2DFF3438-0E01-41E0-9853-B4726ED190AB}" destId="{C6D0C8AE-0815-4A0A-A902-70CDFE229CAE}" srcOrd="9" destOrd="0" presId="urn:microsoft.com/office/officeart/2005/8/layout/process1"/>
    <dgm:cxn modelId="{23A4BE44-3E2F-4F77-86F5-4502BE561046}" type="presParOf" srcId="{C6D0C8AE-0815-4A0A-A902-70CDFE229CAE}" destId="{027F4357-62C8-439B-8B31-F4359A98F981}" srcOrd="0" destOrd="0" presId="urn:microsoft.com/office/officeart/2005/8/layout/process1"/>
    <dgm:cxn modelId="{6D890EFE-F790-4FBB-9F2F-A7E1E8E86B31}" type="presParOf" srcId="{2DFF3438-0E01-41E0-9853-B4726ED190AB}" destId="{1FB4D26E-558B-4B72-9616-20BA48DC1EE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67A38-130D-466C-843E-F19A0B6F2B4E}">
      <dsp:nvSpPr>
        <dsp:cNvPr id="0" name=""/>
        <dsp:cNvSpPr/>
      </dsp:nvSpPr>
      <dsp:spPr>
        <a:xfrm>
          <a:off x="2936" y="56580"/>
          <a:ext cx="1111873" cy="964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Global NTL Imagery</a:t>
          </a:r>
        </a:p>
      </dsp:txBody>
      <dsp:txXfrm>
        <a:off x="165766" y="197784"/>
        <a:ext cx="786213" cy="681794"/>
      </dsp:txXfrm>
    </dsp:sp>
    <dsp:sp modelId="{D8A2FED3-958C-420D-A468-4D56187DAF4D}">
      <dsp:nvSpPr>
        <dsp:cNvPr id="0" name=""/>
        <dsp:cNvSpPr/>
      </dsp:nvSpPr>
      <dsp:spPr>
        <a:xfrm>
          <a:off x="1225997" y="400809"/>
          <a:ext cx="235717" cy="27574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25997" y="455958"/>
        <a:ext cx="165002" cy="165446"/>
      </dsp:txXfrm>
    </dsp:sp>
    <dsp:sp modelId="{24CFB82F-5670-4178-B1EA-60927CE9A65A}">
      <dsp:nvSpPr>
        <dsp:cNvPr id="0" name=""/>
        <dsp:cNvSpPr/>
      </dsp:nvSpPr>
      <dsp:spPr>
        <a:xfrm>
          <a:off x="1559559" y="56580"/>
          <a:ext cx="1111873" cy="9642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by mask using regional boundaries from GADM</a:t>
          </a:r>
        </a:p>
      </dsp:txBody>
      <dsp:txXfrm>
        <a:off x="1587800" y="84821"/>
        <a:ext cx="1055391" cy="907720"/>
      </dsp:txXfrm>
    </dsp:sp>
    <dsp:sp modelId="{1FEF4F2B-5CA7-49B7-B756-FB1E04572BA2}">
      <dsp:nvSpPr>
        <dsp:cNvPr id="0" name=""/>
        <dsp:cNvSpPr/>
      </dsp:nvSpPr>
      <dsp:spPr>
        <a:xfrm>
          <a:off x="2782620" y="400809"/>
          <a:ext cx="235717" cy="27574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82620" y="455958"/>
        <a:ext cx="165002" cy="165446"/>
      </dsp:txXfrm>
    </dsp:sp>
    <dsp:sp modelId="{7F522578-3047-427E-BBF3-208B71DC71BE}">
      <dsp:nvSpPr>
        <dsp:cNvPr id="0" name=""/>
        <dsp:cNvSpPr/>
      </dsp:nvSpPr>
      <dsp:spPr>
        <a:xfrm>
          <a:off x="3116182" y="56580"/>
          <a:ext cx="1111873" cy="964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Regional NTL</a:t>
          </a:r>
        </a:p>
      </dsp:txBody>
      <dsp:txXfrm>
        <a:off x="3279012" y="197784"/>
        <a:ext cx="786213" cy="681794"/>
      </dsp:txXfrm>
    </dsp:sp>
    <dsp:sp modelId="{2CEDE75C-355A-4533-8755-BE19C3DE3F74}">
      <dsp:nvSpPr>
        <dsp:cNvPr id="0" name=""/>
        <dsp:cNvSpPr/>
      </dsp:nvSpPr>
      <dsp:spPr>
        <a:xfrm>
          <a:off x="4339243" y="400809"/>
          <a:ext cx="235717" cy="27574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39243" y="455958"/>
        <a:ext cx="165002" cy="165446"/>
      </dsp:txXfrm>
    </dsp:sp>
    <dsp:sp modelId="{51BEC2BD-8AE4-421F-9F04-EBB95022D936}">
      <dsp:nvSpPr>
        <dsp:cNvPr id="0" name=""/>
        <dsp:cNvSpPr/>
      </dsp:nvSpPr>
      <dsp:spPr>
        <a:xfrm>
          <a:off x="4672805" y="56580"/>
          <a:ext cx="1111873" cy="9642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Zonal Statistics</a:t>
          </a:r>
        </a:p>
      </dsp:txBody>
      <dsp:txXfrm>
        <a:off x="4701046" y="84821"/>
        <a:ext cx="1055391" cy="907720"/>
      </dsp:txXfrm>
    </dsp:sp>
    <dsp:sp modelId="{7C65DE83-DC1C-4997-9B66-1E7E8DF117DF}">
      <dsp:nvSpPr>
        <dsp:cNvPr id="0" name=""/>
        <dsp:cNvSpPr/>
      </dsp:nvSpPr>
      <dsp:spPr>
        <a:xfrm>
          <a:off x="5895866" y="400809"/>
          <a:ext cx="235717" cy="27574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95866" y="455958"/>
        <a:ext cx="165002" cy="165446"/>
      </dsp:txXfrm>
    </dsp:sp>
    <dsp:sp modelId="{DA916E14-F0D2-4030-A2A6-02658D3919D9}">
      <dsp:nvSpPr>
        <dsp:cNvPr id="0" name=""/>
        <dsp:cNvSpPr/>
      </dsp:nvSpPr>
      <dsp:spPr>
        <a:xfrm>
          <a:off x="6229428" y="56580"/>
          <a:ext cx="1111873" cy="964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Regional Sum of NTL</a:t>
          </a:r>
        </a:p>
      </dsp:txBody>
      <dsp:txXfrm>
        <a:off x="6392258" y="197784"/>
        <a:ext cx="786213" cy="681794"/>
      </dsp:txXfrm>
    </dsp:sp>
    <dsp:sp modelId="{8AF15E42-AD39-492B-BA31-C2A84CF92447}">
      <dsp:nvSpPr>
        <dsp:cNvPr id="0" name=""/>
        <dsp:cNvSpPr/>
      </dsp:nvSpPr>
      <dsp:spPr>
        <a:xfrm>
          <a:off x="7452489" y="400809"/>
          <a:ext cx="235717" cy="27574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452489" y="455958"/>
        <a:ext cx="165002" cy="165446"/>
      </dsp:txXfrm>
    </dsp:sp>
    <dsp:sp modelId="{EF8AE1A0-C00A-4EFC-A22F-F68619783BF2}">
      <dsp:nvSpPr>
        <dsp:cNvPr id="0" name=""/>
        <dsp:cNvSpPr/>
      </dsp:nvSpPr>
      <dsp:spPr>
        <a:xfrm>
          <a:off x="7786051" y="56580"/>
          <a:ext cx="1111873" cy="9642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Econometric Modeling</a:t>
          </a:r>
        </a:p>
      </dsp:txBody>
      <dsp:txXfrm>
        <a:off x="7814292" y="84821"/>
        <a:ext cx="1055391" cy="907720"/>
      </dsp:txXfrm>
    </dsp:sp>
    <dsp:sp modelId="{C6D0C8AE-0815-4A0A-A902-70CDFE229CAE}">
      <dsp:nvSpPr>
        <dsp:cNvPr id="0" name=""/>
        <dsp:cNvSpPr/>
      </dsp:nvSpPr>
      <dsp:spPr>
        <a:xfrm>
          <a:off x="9009112" y="400809"/>
          <a:ext cx="235717" cy="27574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009112" y="455958"/>
        <a:ext cx="165002" cy="165446"/>
      </dsp:txXfrm>
    </dsp:sp>
    <dsp:sp modelId="{1FB4D26E-558B-4B72-9616-20BA48DC1EE8}">
      <dsp:nvSpPr>
        <dsp:cNvPr id="0" name=""/>
        <dsp:cNvSpPr/>
      </dsp:nvSpPr>
      <dsp:spPr>
        <a:xfrm>
          <a:off x="9342674" y="56580"/>
          <a:ext cx="1111873" cy="9642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Non-agriculture GDP from NTL</a:t>
          </a:r>
        </a:p>
      </dsp:txBody>
      <dsp:txXfrm>
        <a:off x="9505504" y="197784"/>
        <a:ext cx="786213" cy="681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67A38-130D-466C-843E-F19A0B6F2B4E}">
      <dsp:nvSpPr>
        <dsp:cNvPr id="0" name=""/>
        <dsp:cNvSpPr/>
      </dsp:nvSpPr>
      <dsp:spPr>
        <a:xfrm>
          <a:off x="0" y="176247"/>
          <a:ext cx="1208113" cy="7248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MDC12Q1 Tiles</a:t>
          </a:r>
        </a:p>
      </dsp:txBody>
      <dsp:txXfrm>
        <a:off x="176924" y="282401"/>
        <a:ext cx="854265" cy="512559"/>
      </dsp:txXfrm>
    </dsp:sp>
    <dsp:sp modelId="{D8A2FED3-958C-420D-A468-4D56187DAF4D}">
      <dsp:nvSpPr>
        <dsp:cNvPr id="0" name=""/>
        <dsp:cNvSpPr/>
      </dsp:nvSpPr>
      <dsp:spPr>
        <a:xfrm>
          <a:off x="1328924" y="388875"/>
          <a:ext cx="256120" cy="2996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1328924" y="448797"/>
        <a:ext cx="179284" cy="179768"/>
      </dsp:txXfrm>
    </dsp:sp>
    <dsp:sp modelId="{1CF97632-A47A-40A4-BA1E-919A348CDF05}">
      <dsp:nvSpPr>
        <dsp:cNvPr id="0" name=""/>
        <dsp:cNvSpPr/>
      </dsp:nvSpPr>
      <dsp:spPr>
        <a:xfrm>
          <a:off x="1691358" y="176247"/>
          <a:ext cx="1208113" cy="7248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Extract by attributes using IGBP classifications 10, 12, and 14.</a:t>
          </a:r>
        </a:p>
      </dsp:txBody>
      <dsp:txXfrm>
        <a:off x="1712589" y="197478"/>
        <a:ext cx="1165651" cy="682405"/>
      </dsp:txXfrm>
    </dsp:sp>
    <dsp:sp modelId="{08DF0458-51F5-40B1-BDDA-B68BB9BBCACA}">
      <dsp:nvSpPr>
        <dsp:cNvPr id="0" name=""/>
        <dsp:cNvSpPr/>
      </dsp:nvSpPr>
      <dsp:spPr>
        <a:xfrm>
          <a:off x="3020283" y="388875"/>
          <a:ext cx="256120" cy="2996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020283" y="448797"/>
        <a:ext cx="179284" cy="179768"/>
      </dsp:txXfrm>
    </dsp:sp>
    <dsp:sp modelId="{24CFB82F-5670-4178-B1EA-60927CE9A65A}">
      <dsp:nvSpPr>
        <dsp:cNvPr id="0" name=""/>
        <dsp:cNvSpPr/>
      </dsp:nvSpPr>
      <dsp:spPr>
        <a:xfrm>
          <a:off x="3382717" y="176247"/>
          <a:ext cx="1208113" cy="7248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Tabulate Area with regional boundaries</a:t>
          </a:r>
        </a:p>
      </dsp:txBody>
      <dsp:txXfrm>
        <a:off x="3403948" y="197478"/>
        <a:ext cx="1165651" cy="682405"/>
      </dsp:txXfrm>
    </dsp:sp>
    <dsp:sp modelId="{1FEF4F2B-5CA7-49B7-B756-FB1E04572BA2}">
      <dsp:nvSpPr>
        <dsp:cNvPr id="0" name=""/>
        <dsp:cNvSpPr/>
      </dsp:nvSpPr>
      <dsp:spPr>
        <a:xfrm>
          <a:off x="4711641" y="388875"/>
          <a:ext cx="256120" cy="2996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4711641" y="448797"/>
        <a:ext cx="179284" cy="179768"/>
      </dsp:txXfrm>
    </dsp:sp>
    <dsp:sp modelId="{7F522578-3047-427E-BBF3-208B71DC71BE}">
      <dsp:nvSpPr>
        <dsp:cNvPr id="0" name=""/>
        <dsp:cNvSpPr/>
      </dsp:nvSpPr>
      <dsp:spPr>
        <a:xfrm>
          <a:off x="5074075" y="176247"/>
          <a:ext cx="1208113" cy="7248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Regional croplands</a:t>
          </a:r>
        </a:p>
      </dsp:txBody>
      <dsp:txXfrm>
        <a:off x="5250999" y="282401"/>
        <a:ext cx="854265" cy="512559"/>
      </dsp:txXfrm>
    </dsp:sp>
    <dsp:sp modelId="{2CEDE75C-355A-4533-8755-BE19C3DE3F74}">
      <dsp:nvSpPr>
        <dsp:cNvPr id="0" name=""/>
        <dsp:cNvSpPr/>
      </dsp:nvSpPr>
      <dsp:spPr>
        <a:xfrm>
          <a:off x="6403000" y="388875"/>
          <a:ext cx="256120" cy="2996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6403000" y="448797"/>
        <a:ext cx="179284" cy="179768"/>
      </dsp:txXfrm>
    </dsp:sp>
    <dsp:sp modelId="{EF8AE1A0-C00A-4EFC-A22F-F68619783BF2}">
      <dsp:nvSpPr>
        <dsp:cNvPr id="0" name=""/>
        <dsp:cNvSpPr/>
      </dsp:nvSpPr>
      <dsp:spPr>
        <a:xfrm>
          <a:off x="6765434" y="176247"/>
          <a:ext cx="1208113" cy="7248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Econometric Modeling</a:t>
          </a:r>
        </a:p>
      </dsp:txBody>
      <dsp:txXfrm>
        <a:off x="6786665" y="197478"/>
        <a:ext cx="1165651" cy="682405"/>
      </dsp:txXfrm>
    </dsp:sp>
    <dsp:sp modelId="{C6D0C8AE-0815-4A0A-A902-70CDFE229CAE}">
      <dsp:nvSpPr>
        <dsp:cNvPr id="0" name=""/>
        <dsp:cNvSpPr/>
      </dsp:nvSpPr>
      <dsp:spPr>
        <a:xfrm>
          <a:off x="8094358" y="388875"/>
          <a:ext cx="256120" cy="2996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8094358" y="448797"/>
        <a:ext cx="179284" cy="179768"/>
      </dsp:txXfrm>
    </dsp:sp>
    <dsp:sp modelId="{1FB4D26E-558B-4B72-9616-20BA48DC1EE8}">
      <dsp:nvSpPr>
        <dsp:cNvPr id="0" name=""/>
        <dsp:cNvSpPr/>
      </dsp:nvSpPr>
      <dsp:spPr>
        <a:xfrm>
          <a:off x="8456792" y="176247"/>
          <a:ext cx="1208113" cy="7248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Agriculture GDP from MDC12Q1</a:t>
          </a:r>
        </a:p>
      </dsp:txBody>
      <dsp:txXfrm>
        <a:off x="8633716" y="282401"/>
        <a:ext cx="854265" cy="512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67A38-130D-466C-843E-F19A0B6F2B4E}">
      <dsp:nvSpPr>
        <dsp:cNvPr id="0" name=""/>
        <dsp:cNvSpPr/>
      </dsp:nvSpPr>
      <dsp:spPr>
        <a:xfrm>
          <a:off x="4368" y="204766"/>
          <a:ext cx="1425526" cy="723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0" kern="1200" dirty="0"/>
            <a:t>MOD17A3HGF</a:t>
          </a:r>
          <a:r>
            <a:rPr lang="en-US" sz="1050" kern="1200" dirty="0"/>
            <a:t> Tiles</a:t>
          </a:r>
        </a:p>
      </dsp:txBody>
      <dsp:txXfrm>
        <a:off x="213131" y="310752"/>
        <a:ext cx="1008000" cy="511746"/>
      </dsp:txXfrm>
    </dsp:sp>
    <dsp:sp modelId="{D8A2FED3-958C-420D-A468-4D56187DAF4D}">
      <dsp:nvSpPr>
        <dsp:cNvPr id="0" name=""/>
        <dsp:cNvSpPr/>
      </dsp:nvSpPr>
      <dsp:spPr>
        <a:xfrm>
          <a:off x="1505817" y="472480"/>
          <a:ext cx="160957" cy="188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1505817" y="510138"/>
        <a:ext cx="112670" cy="112973"/>
      </dsp:txXfrm>
    </dsp:sp>
    <dsp:sp modelId="{1CF97632-A47A-40A4-BA1E-919A348CDF05}">
      <dsp:nvSpPr>
        <dsp:cNvPr id="0" name=""/>
        <dsp:cNvSpPr/>
      </dsp:nvSpPr>
      <dsp:spPr>
        <a:xfrm>
          <a:off x="1733587" y="204766"/>
          <a:ext cx="759231" cy="723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Extract by mask using croplands</a:t>
          </a:r>
        </a:p>
      </dsp:txBody>
      <dsp:txXfrm>
        <a:off x="1754784" y="225963"/>
        <a:ext cx="716837" cy="681324"/>
      </dsp:txXfrm>
    </dsp:sp>
    <dsp:sp modelId="{08DF0458-51F5-40B1-BDDA-B68BB9BBCACA}">
      <dsp:nvSpPr>
        <dsp:cNvPr id="0" name=""/>
        <dsp:cNvSpPr/>
      </dsp:nvSpPr>
      <dsp:spPr>
        <a:xfrm>
          <a:off x="2568742" y="472480"/>
          <a:ext cx="160957" cy="188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568742" y="510138"/>
        <a:ext cx="112670" cy="112973"/>
      </dsp:txXfrm>
    </dsp:sp>
    <dsp:sp modelId="{24CFB82F-5670-4178-B1EA-60927CE9A65A}">
      <dsp:nvSpPr>
        <dsp:cNvPr id="0" name=""/>
        <dsp:cNvSpPr/>
      </dsp:nvSpPr>
      <dsp:spPr>
        <a:xfrm>
          <a:off x="2796512" y="204766"/>
          <a:ext cx="759231" cy="723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Zonal Statistics</a:t>
          </a:r>
        </a:p>
      </dsp:txBody>
      <dsp:txXfrm>
        <a:off x="2817709" y="225963"/>
        <a:ext cx="716837" cy="681324"/>
      </dsp:txXfrm>
    </dsp:sp>
    <dsp:sp modelId="{1FEF4F2B-5CA7-49B7-B756-FB1E04572BA2}">
      <dsp:nvSpPr>
        <dsp:cNvPr id="0" name=""/>
        <dsp:cNvSpPr/>
      </dsp:nvSpPr>
      <dsp:spPr>
        <a:xfrm>
          <a:off x="3631667" y="472480"/>
          <a:ext cx="160957" cy="188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31667" y="510138"/>
        <a:ext cx="112670" cy="112973"/>
      </dsp:txXfrm>
    </dsp:sp>
    <dsp:sp modelId="{7F522578-3047-427E-BBF3-208B71DC71BE}">
      <dsp:nvSpPr>
        <dsp:cNvPr id="0" name=""/>
        <dsp:cNvSpPr/>
      </dsp:nvSpPr>
      <dsp:spPr>
        <a:xfrm>
          <a:off x="3859436" y="204766"/>
          <a:ext cx="1113610" cy="723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Regional NPP</a:t>
          </a:r>
        </a:p>
      </dsp:txBody>
      <dsp:txXfrm>
        <a:off x="4022520" y="310752"/>
        <a:ext cx="787442" cy="511746"/>
      </dsp:txXfrm>
    </dsp:sp>
    <dsp:sp modelId="{2CEDE75C-355A-4533-8755-BE19C3DE3F74}">
      <dsp:nvSpPr>
        <dsp:cNvPr id="0" name=""/>
        <dsp:cNvSpPr/>
      </dsp:nvSpPr>
      <dsp:spPr>
        <a:xfrm>
          <a:off x="5048970" y="472480"/>
          <a:ext cx="160957" cy="188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5048970" y="510138"/>
        <a:ext cx="112670" cy="112973"/>
      </dsp:txXfrm>
    </dsp:sp>
    <dsp:sp modelId="{EF8AE1A0-C00A-4EFC-A22F-F68619783BF2}">
      <dsp:nvSpPr>
        <dsp:cNvPr id="0" name=""/>
        <dsp:cNvSpPr/>
      </dsp:nvSpPr>
      <dsp:spPr>
        <a:xfrm>
          <a:off x="5276740" y="204766"/>
          <a:ext cx="1154138" cy="723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Econometric Modeling</a:t>
          </a:r>
        </a:p>
      </dsp:txBody>
      <dsp:txXfrm>
        <a:off x="5297937" y="225963"/>
        <a:ext cx="1111744" cy="681324"/>
      </dsp:txXfrm>
    </dsp:sp>
    <dsp:sp modelId="{C6D0C8AE-0815-4A0A-A902-70CDFE229CAE}">
      <dsp:nvSpPr>
        <dsp:cNvPr id="0" name=""/>
        <dsp:cNvSpPr/>
      </dsp:nvSpPr>
      <dsp:spPr>
        <a:xfrm>
          <a:off x="6506802" y="472480"/>
          <a:ext cx="160957" cy="188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6506802" y="510138"/>
        <a:ext cx="112670" cy="112973"/>
      </dsp:txXfrm>
    </dsp:sp>
    <dsp:sp modelId="{1FB4D26E-558B-4B72-9616-20BA48DC1EE8}">
      <dsp:nvSpPr>
        <dsp:cNvPr id="0" name=""/>
        <dsp:cNvSpPr/>
      </dsp:nvSpPr>
      <dsp:spPr>
        <a:xfrm>
          <a:off x="6734571" y="204766"/>
          <a:ext cx="1507029" cy="723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Agriculture GDP from </a:t>
          </a:r>
          <a:r>
            <a:rPr lang="en-US" sz="1050" b="0" i="0" kern="1200" dirty="0"/>
            <a:t>MOD17A3HGF</a:t>
          </a:r>
          <a:endParaRPr lang="en-US" sz="1050" kern="1200" dirty="0"/>
        </a:p>
      </dsp:txBody>
      <dsp:txXfrm>
        <a:off x="6955270" y="310752"/>
        <a:ext cx="1065631" cy="511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first advantage is simply that remote sensing technologies can collect panel data at low marginal cost, repeatedly, and at large scale on proxies for a wide range of hard-to-measure characteristics.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night lights, precipitation, wind speed, flooding, topography, forest cover, crop choice, agricultural productivity, urban development, building type, roads, pollution, beach quality, and fish abundance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Open-source and publicly available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The second advantage of remote sensing data sources is that they are typically available at a substantially higher degree of spatial resolution than are traditional data.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Much of the publicly available satellite imagery used by economists provides readings for each of the hundreds of billions of 30-meter-by-30-meter grid cells of land surface on Earth.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coarser unit of analysis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Only rarely do social scientists enjoy the opportunities, afforded by </a:t>
            </a:r>
            <a:r>
              <a:rPr lang="en-US" dirty="0" err="1"/>
              <a:t>satellites</a:t>
            </a:r>
            <a:r>
              <a:rPr lang="en-US" dirty="0"/>
              <a:t>, to study data that have been collected in a consistent manner—without regard for local events like political strife or natural disasters—across borders and with uniform spatial sampling on every inhabited continent.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6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4/28/2021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4/28/2021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4/28/2021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459" y="2406200"/>
            <a:ext cx="11177081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Using nighttime lights, land cover, and net primary productivity to monitor regional economic development from above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Jesson A. Pagaduan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A448-137A-4800-94F5-0EAFB4E8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at night, 2018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F0F644-B246-499B-818C-D375E47AA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49" y="2292325"/>
            <a:ext cx="9854383" cy="383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84A6A-6D26-4B1B-AFF0-CBB4DF864D47}"/>
              </a:ext>
            </a:extLst>
          </p:cNvPr>
          <p:cNvSpPr txBox="1"/>
          <p:nvPr/>
        </p:nvSpPr>
        <p:spPr>
          <a:xfrm>
            <a:off x="936611" y="6268407"/>
            <a:ext cx="2589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NTL data from Chen et al. (2021).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9625D-ED69-4506-A1C7-919515D922C9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427969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F69B-4C75-40B4-BB1A-4E98170F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Modis land cover and NPP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3FD1-9173-45CF-845D-8AF3860C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6820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Moderate Resolution Imaging Spectroradiometer (MODIS) aboard NASA’s spacecraft Terra and Aqua produces several interesting suites of imagery with global coverage and high spatial and temporal resolution. </a:t>
            </a:r>
            <a:r>
              <a:rPr lang="en-US" dirty="0"/>
              <a:t>Terra MODIS and Aqua MODIS view the Earth’s entire surface every 1 to 2 days and observations are averaged over 8 or 16 days.</a:t>
            </a:r>
          </a:p>
          <a:p>
            <a:endParaRPr lang="en-US" dirty="0"/>
          </a:p>
          <a:p>
            <a:r>
              <a:rPr lang="en-US" b="1" dirty="0"/>
              <a:t>MDC12Q1 is the MODIS yearly land cover product. </a:t>
            </a:r>
            <a:r>
              <a:rPr lang="en-US" dirty="0"/>
              <a:t>Data are presented in tiles of approximately 1200 x 1200 km with 500 m nominal spatial resolution.  We are interested in three land cover classes: IGBP class 10 (grasses/cereals), 12 (croplands), and 14 (croplands/natural vegetation mosaic).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MOD17A3HGF V6 product provides information about annual NPP</a:t>
            </a:r>
            <a:r>
              <a:rPr lang="en-US" dirty="0"/>
              <a:t> at 500m pixel resolution.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8B059-2958-4EF7-9800-6CA804A4BD67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124507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CD48-C905-4FF1-B08E-A3736837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data 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AF9D-5B60-4947-8561-451F5E7C0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Gross Regional Domestic Product (GRDP) from the Philippine Statistics Authority (PSA).</a:t>
            </a:r>
          </a:p>
          <a:p>
            <a:endParaRPr lang="en-US" dirty="0"/>
          </a:p>
          <a:p>
            <a:r>
              <a:rPr lang="en-US" dirty="0"/>
              <a:t>For administrative boundaries at the region-, province-, and city-levels, we use the GIS layers from </a:t>
            </a:r>
            <a:r>
              <a:rPr lang="en-US" dirty="0" err="1"/>
              <a:t>PhilGIS</a:t>
            </a:r>
            <a:r>
              <a:rPr lang="en-US" dirty="0"/>
              <a:t> (philgis.org) and GADM (gadm.org).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7B4CC-C5A2-484A-B8EA-782856231726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31781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784B-53B0-493A-84C2-0868300A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29" y="479722"/>
            <a:ext cx="7729728" cy="1188720"/>
          </a:xfrm>
        </p:spPr>
        <p:txBody>
          <a:bodyPr/>
          <a:lstStyle/>
          <a:p>
            <a:r>
              <a:rPr lang="en-US" dirty="0"/>
              <a:t>geoprocessing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B58C2F-340A-454A-B3D0-583B69B39D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088216"/>
              </p:ext>
            </p:extLst>
          </p:nvPr>
        </p:nvGraphicFramePr>
        <p:xfrm>
          <a:off x="867252" y="2208008"/>
          <a:ext cx="10457484" cy="107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61A89D-2474-4F23-862C-16FF4E174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012587"/>
              </p:ext>
            </p:extLst>
          </p:nvPr>
        </p:nvGraphicFramePr>
        <p:xfrm>
          <a:off x="1263540" y="3798332"/>
          <a:ext cx="9664906" cy="107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78FF5C-355E-4C62-9B41-68F0FDD065BC}"/>
              </a:ext>
            </a:extLst>
          </p:cNvPr>
          <p:cNvSpPr txBox="1"/>
          <p:nvPr/>
        </p:nvSpPr>
        <p:spPr>
          <a:xfrm>
            <a:off x="4043695" y="1838676"/>
            <a:ext cx="410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Non-Agriculture GDP from NTL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C43-D68E-419D-A1BA-4259E8E398D1}"/>
              </a:ext>
            </a:extLst>
          </p:cNvPr>
          <p:cNvSpPr txBox="1"/>
          <p:nvPr/>
        </p:nvSpPr>
        <p:spPr>
          <a:xfrm>
            <a:off x="3709325" y="3429000"/>
            <a:ext cx="477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Agriculture GDP from Land Cover and NPP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3C69F-4334-4830-BF57-490145ED5025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&amp; Methodology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1DF9EE8-51EB-4377-99B3-04B4BC5A7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283131"/>
              </p:ext>
            </p:extLst>
          </p:nvPr>
        </p:nvGraphicFramePr>
        <p:xfrm>
          <a:off x="3709325" y="5245027"/>
          <a:ext cx="8245970" cy="113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A21B0A24-060A-4E25-A846-F0F5E6D2E4E8}"/>
              </a:ext>
            </a:extLst>
          </p:cNvPr>
          <p:cNvSpPr/>
          <p:nvPr/>
        </p:nvSpPr>
        <p:spPr>
          <a:xfrm rot="7402913">
            <a:off x="6161009" y="4800679"/>
            <a:ext cx="675099" cy="51936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3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45C8-A043-4CC0-A03B-63FE8082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56" y="639815"/>
            <a:ext cx="10319687" cy="1188720"/>
          </a:xfrm>
        </p:spPr>
        <p:txBody>
          <a:bodyPr>
            <a:normAutofit/>
          </a:bodyPr>
          <a:lstStyle/>
          <a:p>
            <a:r>
              <a:rPr lang="en-US" dirty="0"/>
              <a:t>Less than 1% of the pixels are lit, and light intensities are very 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2A40E7-4B97-45D9-BA64-735F2EE77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625059"/>
              </p:ext>
            </p:extLst>
          </p:nvPr>
        </p:nvGraphicFramePr>
        <p:xfrm>
          <a:off x="706438" y="2360112"/>
          <a:ext cx="5389563" cy="401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A1424E-EB26-4FAF-A68C-B843B4C93673}"/>
              </a:ext>
            </a:extLst>
          </p:cNvPr>
          <p:cNvSpPr txBox="1"/>
          <p:nvPr/>
        </p:nvSpPr>
        <p:spPr>
          <a:xfrm>
            <a:off x="1090349" y="1991818"/>
            <a:ext cx="4623080" cy="36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Average share of unlit pixels per region, 2000-2018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789B7-E883-4C36-A7E9-B149B1F7E61C}"/>
              </a:ext>
            </a:extLst>
          </p:cNvPr>
          <p:cNvSpPr txBox="1"/>
          <p:nvPr/>
        </p:nvSpPr>
        <p:spPr>
          <a:xfrm>
            <a:off x="6478573" y="1991298"/>
            <a:ext cx="500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Average NTL pixel intensity per province, 2000-2018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E625F-1977-4FA6-BDD5-C94D042B5A97}"/>
              </a:ext>
            </a:extLst>
          </p:cNvPr>
          <p:cNvSpPr txBox="1"/>
          <p:nvPr/>
        </p:nvSpPr>
        <p:spPr>
          <a:xfrm>
            <a:off x="936155" y="6321896"/>
            <a:ext cx="371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Note: Metropolitan Manila’s average share of unlit pixels for 2000-2018 is 5.86%.</a:t>
            </a:r>
          </a:p>
          <a:p>
            <a:r>
              <a:rPr lang="en-US" sz="800" i="1" dirty="0"/>
              <a:t>Source: Author’s estimates. NTL data from Chen et al. (2021).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52050-0D40-4943-911F-85C9270DE563}"/>
              </a:ext>
            </a:extLst>
          </p:cNvPr>
          <p:cNvSpPr txBox="1"/>
          <p:nvPr/>
        </p:nvSpPr>
        <p:spPr>
          <a:xfrm>
            <a:off x="6904086" y="6505903"/>
            <a:ext cx="2589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Author’s estimates. NTL data from Chen et al. (2021).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7EEA3-2F3A-4DBE-B34A-1E2DEEA3F7A5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76571D-5041-4083-92A9-DC11F1B0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388" y="2360110"/>
            <a:ext cx="3107477" cy="4215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F9DCCC-7730-40DE-8FB2-92996067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167" y="2360110"/>
            <a:ext cx="1033463" cy="12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056A-2C74-4DD5-B705-2DDACDEA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65" y="587064"/>
            <a:ext cx="9947868" cy="1188720"/>
          </a:xfrm>
        </p:spPr>
        <p:txBody>
          <a:bodyPr>
            <a:normAutofit/>
          </a:bodyPr>
          <a:lstStyle/>
          <a:p>
            <a:r>
              <a:rPr lang="en-US" dirty="0"/>
              <a:t>Croplands account for a sizeable share of total area across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C015D-14DB-4366-A748-A77CE09F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46" y="2341657"/>
            <a:ext cx="2963274" cy="4019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78C16-37A9-4994-9E19-376C087AF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83" y="2341656"/>
            <a:ext cx="940410" cy="117442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D7D5E-600D-4F50-A265-15D65A962511}"/>
              </a:ext>
            </a:extLst>
          </p:cNvPr>
          <p:cNvSpPr txBox="1"/>
          <p:nvPr/>
        </p:nvSpPr>
        <p:spPr>
          <a:xfrm>
            <a:off x="984440" y="1973364"/>
            <a:ext cx="4623080" cy="36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Average share of croplands area, 2001-2018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102DB-E307-49E9-905C-AFA2D897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51" y="2341656"/>
            <a:ext cx="4196370" cy="3968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407EA0-85A7-406A-A9EC-5992F618863B}"/>
              </a:ext>
            </a:extLst>
          </p:cNvPr>
          <p:cNvSpPr txBox="1"/>
          <p:nvPr/>
        </p:nvSpPr>
        <p:spPr>
          <a:xfrm>
            <a:off x="6392486" y="6261333"/>
            <a:ext cx="2581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Source: </a:t>
            </a:r>
            <a:r>
              <a:rPr lang="en-US" sz="900" i="1" dirty="0" err="1"/>
              <a:t>Keola</a:t>
            </a:r>
            <a:r>
              <a:rPr lang="en-US" sz="900" i="1" dirty="0"/>
              <a:t>,  Andersson, &amp; Hall (2015)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A883A-4819-4188-BF1B-FBE950B7D630}"/>
              </a:ext>
            </a:extLst>
          </p:cNvPr>
          <p:cNvSpPr txBox="1"/>
          <p:nvPr/>
        </p:nvSpPr>
        <p:spPr>
          <a:xfrm>
            <a:off x="6215510" y="1973364"/>
            <a:ext cx="445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Cross-tabulation of NTL and Land Cover Classes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C32C5-AAA5-43BC-8090-1DD3C9E33D98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0FDBB-D5DB-4FB2-B17A-F71FB05DB39D}"/>
              </a:ext>
            </a:extLst>
          </p:cNvPr>
          <p:cNvSpPr txBox="1"/>
          <p:nvPr/>
        </p:nvSpPr>
        <p:spPr>
          <a:xfrm>
            <a:off x="1230646" y="6322888"/>
            <a:ext cx="371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Author’s estimates. Land cover data from MODIS. </a:t>
            </a:r>
          </a:p>
        </p:txBody>
      </p:sp>
    </p:spTree>
    <p:extLst>
      <p:ext uri="{BB962C8B-B14F-4D97-AF65-F5344CB8AC3E}">
        <p14:creationId xmlns:p14="http://schemas.microsoft.com/office/powerpoint/2010/main" val="260192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F12B-4A71-403B-84EF-88B2A9D2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02" y="954643"/>
            <a:ext cx="8242596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NPP-VIIRS-like </a:t>
            </a:r>
            <a:r>
              <a:rPr lang="en-US" dirty="0" err="1"/>
              <a:t>ntl</a:t>
            </a:r>
            <a:r>
              <a:rPr lang="en-US" dirty="0"/>
              <a:t> data predicts non-agriculture GDP, industry, and services, but not agriculture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EAFB9D5-DDCE-42C2-A7D2-8DD90054BC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27981823"/>
                  </p:ext>
                </p:extLst>
              </p:nvPr>
            </p:nvGraphicFramePr>
            <p:xfrm>
              <a:off x="1449121" y="2552600"/>
              <a:ext cx="8982583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1203">
                      <a:extLst>
                        <a:ext uri="{9D8B030D-6E8A-4147-A177-3AD203B41FA5}">
                          <a16:colId xmlns:a16="http://schemas.microsoft.com/office/drawing/2014/main" val="1696719124"/>
                        </a:ext>
                      </a:extLst>
                    </a:gridCol>
                    <a:gridCol w="2197417">
                      <a:extLst>
                        <a:ext uri="{9D8B030D-6E8A-4147-A177-3AD203B41FA5}">
                          <a16:colId xmlns:a16="http://schemas.microsoft.com/office/drawing/2014/main" val="1545153277"/>
                        </a:ext>
                      </a:extLst>
                    </a:gridCol>
                    <a:gridCol w="1605788">
                      <a:extLst>
                        <a:ext uri="{9D8B030D-6E8A-4147-A177-3AD203B41FA5}">
                          <a16:colId xmlns:a16="http://schemas.microsoft.com/office/drawing/2014/main" val="3139679105"/>
                        </a:ext>
                      </a:extLst>
                    </a:gridCol>
                    <a:gridCol w="1604201">
                      <a:extLst>
                        <a:ext uri="{9D8B030D-6E8A-4147-A177-3AD203B41FA5}">
                          <a16:colId xmlns:a16="http://schemas.microsoft.com/office/drawing/2014/main" val="1445593731"/>
                        </a:ext>
                      </a:extLst>
                    </a:gridCol>
                    <a:gridCol w="1823974">
                      <a:extLst>
                        <a:ext uri="{9D8B030D-6E8A-4147-A177-3AD203B41FA5}">
                          <a16:colId xmlns:a16="http://schemas.microsoft.com/office/drawing/2014/main" val="285048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Log(Non-agricultural GDP)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Log(Industry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Log(Services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Log(Agriculture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2229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Log(Sum of NTL)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0.08***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0.14***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0.04***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0613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Region fixed effects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957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Year fixed effects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542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Observations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39088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Within-region</a:t>
                          </a:r>
                          <a:r>
                            <a:rPr lang="en-US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0.97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0.91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0.99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1859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EAFB9D5-DDCE-42C2-A7D2-8DD90054BC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27981823"/>
                  </p:ext>
                </p:extLst>
              </p:nvPr>
            </p:nvGraphicFramePr>
            <p:xfrm>
              <a:off x="1449121" y="2552600"/>
              <a:ext cx="8982583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1203">
                      <a:extLst>
                        <a:ext uri="{9D8B030D-6E8A-4147-A177-3AD203B41FA5}">
                          <a16:colId xmlns:a16="http://schemas.microsoft.com/office/drawing/2014/main" val="1696719124"/>
                        </a:ext>
                      </a:extLst>
                    </a:gridCol>
                    <a:gridCol w="2197417">
                      <a:extLst>
                        <a:ext uri="{9D8B030D-6E8A-4147-A177-3AD203B41FA5}">
                          <a16:colId xmlns:a16="http://schemas.microsoft.com/office/drawing/2014/main" val="1545153277"/>
                        </a:ext>
                      </a:extLst>
                    </a:gridCol>
                    <a:gridCol w="1605788">
                      <a:extLst>
                        <a:ext uri="{9D8B030D-6E8A-4147-A177-3AD203B41FA5}">
                          <a16:colId xmlns:a16="http://schemas.microsoft.com/office/drawing/2014/main" val="3139679105"/>
                        </a:ext>
                      </a:extLst>
                    </a:gridCol>
                    <a:gridCol w="1604201">
                      <a:extLst>
                        <a:ext uri="{9D8B030D-6E8A-4147-A177-3AD203B41FA5}">
                          <a16:colId xmlns:a16="http://schemas.microsoft.com/office/drawing/2014/main" val="1445593731"/>
                        </a:ext>
                      </a:extLst>
                    </a:gridCol>
                    <a:gridCol w="1823974">
                      <a:extLst>
                        <a:ext uri="{9D8B030D-6E8A-4147-A177-3AD203B41FA5}">
                          <a16:colId xmlns:a16="http://schemas.microsoft.com/office/drawing/2014/main" val="285048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Log(Non-agricultural GDP)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Log(Industry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Log(Services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Log(Agriculture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2229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Log(Sum of NTL)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0.08***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0.14***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0.04***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0.15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0613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Region fixed effects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957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Year fixed effects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542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Observations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39088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01639" r="-4125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0.97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0.91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0.99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0.21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18593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23011C-60DA-4597-9DDD-A7E529E5373C}"/>
                  </a:ext>
                </a:extLst>
              </p:cNvPr>
              <p:cNvSpPr txBox="1"/>
              <p:nvPr/>
            </p:nvSpPr>
            <p:spPr>
              <a:xfrm>
                <a:off x="1449121" y="4777640"/>
                <a:ext cx="18620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&lt;0.05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∗∗∗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&lt;0.01</m:t>
                      </m:r>
                    </m:oMath>
                  </m:oMathPara>
                </a14:m>
                <a:endParaRPr lang="en-US" sz="1000" dirty="0"/>
              </a:p>
              <a:p>
                <a:pPr/>
                <a:r>
                  <a:rPr lang="en-US" sz="1000" i="1" dirty="0"/>
                  <a:t>Source: Author’s estimates.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23011C-60DA-4597-9DDD-A7E529E53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21" y="4777640"/>
                <a:ext cx="1862051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1E5C3E-A7AF-4CAE-AA0A-D104706DF5AE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0605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E29-5AA2-4B4D-9BE5-AA2E02C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49" y="943672"/>
            <a:ext cx="1042290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NPP-VIIRS NTL predicts non-agriculture GDP  relatively well for the most light-intense regions…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91596D2-5FFA-45A1-AFB0-6A175D701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550176"/>
              </p:ext>
            </p:extLst>
          </p:nvPr>
        </p:nvGraphicFramePr>
        <p:xfrm>
          <a:off x="526750" y="2806693"/>
          <a:ext cx="3657600" cy="275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005482E-D218-4CF0-8ED3-A9DDBA8A3E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5456545"/>
              </p:ext>
            </p:extLst>
          </p:nvPr>
        </p:nvGraphicFramePr>
        <p:xfrm>
          <a:off x="4267200" y="2806693"/>
          <a:ext cx="3657600" cy="275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6A31476-D79B-4845-8F58-C54CEBF9BA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976620"/>
              </p:ext>
            </p:extLst>
          </p:nvPr>
        </p:nvGraphicFramePr>
        <p:xfrm>
          <a:off x="8007650" y="2806693"/>
          <a:ext cx="3657600" cy="275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45E9C7-7018-4C50-B97A-383FF7A99DEE}"/>
              </a:ext>
            </a:extLst>
          </p:cNvPr>
          <p:cNvSpPr txBox="1"/>
          <p:nvPr/>
        </p:nvSpPr>
        <p:spPr>
          <a:xfrm>
            <a:off x="3142592" y="2438400"/>
            <a:ext cx="5906814" cy="36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Fit of non-agriculture, industry, and services GDP for Metro Manila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0F97F-9053-4E0E-8BFA-030E98C231F4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6EA2B-4E02-4543-AD56-8890C4D70171}"/>
              </a:ext>
            </a:extLst>
          </p:cNvPr>
          <p:cNvSpPr txBox="1"/>
          <p:nvPr/>
        </p:nvSpPr>
        <p:spPr>
          <a:xfrm>
            <a:off x="884549" y="5561741"/>
            <a:ext cx="18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000" i="1" dirty="0"/>
              <a:t>Source: Author’s estimates.</a:t>
            </a:r>
          </a:p>
        </p:txBody>
      </p:sp>
    </p:spTree>
    <p:extLst>
      <p:ext uri="{BB962C8B-B14F-4D97-AF65-F5344CB8AC3E}">
        <p14:creationId xmlns:p14="http://schemas.microsoft.com/office/powerpoint/2010/main" val="222032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E29-5AA2-4B4D-9BE5-AA2E02C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49" y="943672"/>
            <a:ext cx="1042290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NPP-VIIRS NTL predicts non-agriculture GDP  relatively well for the most light-intense regions…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5E9C7-7018-4C50-B97A-383FF7A99DEE}"/>
              </a:ext>
            </a:extLst>
          </p:cNvPr>
          <p:cNvSpPr txBox="1"/>
          <p:nvPr/>
        </p:nvSpPr>
        <p:spPr>
          <a:xfrm>
            <a:off x="2646407" y="2437361"/>
            <a:ext cx="68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Fit of non-agriculture, industry, and services GDP for </a:t>
            </a:r>
            <a:r>
              <a:rPr lang="en-US" i="1" dirty="0" err="1"/>
              <a:t>Calabarzon</a:t>
            </a:r>
            <a:r>
              <a:rPr lang="en-US" i="1" dirty="0"/>
              <a:t> (Region IV-A)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5EE2FE4-D19B-4CE1-9F35-B29A0D257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225864"/>
              </p:ext>
            </p:extLst>
          </p:nvPr>
        </p:nvGraphicFramePr>
        <p:xfrm>
          <a:off x="526750" y="2806693"/>
          <a:ext cx="3657600" cy="275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EA640BA-11DF-48F5-919C-45250B2AD1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755620"/>
              </p:ext>
            </p:extLst>
          </p:nvPr>
        </p:nvGraphicFramePr>
        <p:xfrm>
          <a:off x="8007650" y="2806693"/>
          <a:ext cx="3657600" cy="275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3C47B60-9A68-4A5E-A8F7-486F3B9A9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505694"/>
              </p:ext>
            </p:extLst>
          </p:nvPr>
        </p:nvGraphicFramePr>
        <p:xfrm>
          <a:off x="4267200" y="2806693"/>
          <a:ext cx="3657600" cy="275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41B3E69-5706-4CDF-B7F7-176A73B584C7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A94BC-617B-42B4-AC06-5846517CF7B7}"/>
              </a:ext>
            </a:extLst>
          </p:cNvPr>
          <p:cNvSpPr txBox="1"/>
          <p:nvPr/>
        </p:nvSpPr>
        <p:spPr>
          <a:xfrm>
            <a:off x="884549" y="5561741"/>
            <a:ext cx="18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000" i="1" dirty="0"/>
              <a:t>Source: Author’s estimates.</a:t>
            </a:r>
          </a:p>
        </p:txBody>
      </p:sp>
    </p:spTree>
    <p:extLst>
      <p:ext uri="{BB962C8B-B14F-4D97-AF65-F5344CB8AC3E}">
        <p14:creationId xmlns:p14="http://schemas.microsoft.com/office/powerpoint/2010/main" val="330225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E29-5AA2-4B4D-9BE5-AA2E02C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28" y="880610"/>
            <a:ext cx="9410543" cy="1188720"/>
          </a:xfrm>
        </p:spPr>
        <p:txBody>
          <a:bodyPr>
            <a:normAutofit/>
          </a:bodyPr>
          <a:lstStyle/>
          <a:p>
            <a:r>
              <a:rPr lang="en-US" dirty="0"/>
              <a:t>…as well as for dimly lit regions in the archipelago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5E9C7-7018-4C50-B97A-383FF7A99DEE}"/>
              </a:ext>
            </a:extLst>
          </p:cNvPr>
          <p:cNvSpPr txBox="1"/>
          <p:nvPr/>
        </p:nvSpPr>
        <p:spPr>
          <a:xfrm>
            <a:off x="2266659" y="2437361"/>
            <a:ext cx="7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Fit of non-agriculture, industry, and services GDP for Zamboanga Peninsula (Region IX)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B95369-D178-4D4D-B1A2-199500B771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003633"/>
              </p:ext>
            </p:extLst>
          </p:nvPr>
        </p:nvGraphicFramePr>
        <p:xfrm>
          <a:off x="4350052" y="2806693"/>
          <a:ext cx="3657600" cy="275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A95B732-39AD-4242-9F1F-8B8845403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108575"/>
              </p:ext>
            </p:extLst>
          </p:nvPr>
        </p:nvGraphicFramePr>
        <p:xfrm>
          <a:off x="8173354" y="2806693"/>
          <a:ext cx="3657600" cy="275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401641F-51B0-4982-BA93-06F9470C6F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650218"/>
              </p:ext>
            </p:extLst>
          </p:nvPr>
        </p:nvGraphicFramePr>
        <p:xfrm>
          <a:off x="526750" y="2809748"/>
          <a:ext cx="3657600" cy="275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A79EF4E-C584-4002-A085-C61C015B1A6B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6DDEA-A58A-4B26-8939-37131798A0AF}"/>
              </a:ext>
            </a:extLst>
          </p:cNvPr>
          <p:cNvSpPr txBox="1"/>
          <p:nvPr/>
        </p:nvSpPr>
        <p:spPr>
          <a:xfrm>
            <a:off x="884549" y="5561741"/>
            <a:ext cx="18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000" i="1" dirty="0"/>
              <a:t>Source: Author’s estimates.</a:t>
            </a:r>
          </a:p>
        </p:txBody>
      </p:sp>
    </p:spTree>
    <p:extLst>
      <p:ext uri="{BB962C8B-B14F-4D97-AF65-F5344CB8AC3E}">
        <p14:creationId xmlns:p14="http://schemas.microsoft.com/office/powerpoint/2010/main" val="382054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3C76-BEBB-4A59-AD2F-1A2865DC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D5BB-E0B3-4C1E-82AF-B4E03A2A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and Literature Review</a:t>
            </a:r>
          </a:p>
          <a:p>
            <a:r>
              <a:rPr lang="en-US" dirty="0"/>
              <a:t>Research Objectives</a:t>
            </a:r>
          </a:p>
          <a:p>
            <a:r>
              <a:rPr lang="en-US" dirty="0"/>
              <a:t>Data &amp; Methodology</a:t>
            </a:r>
          </a:p>
          <a:p>
            <a:r>
              <a:rPr lang="en-US" dirty="0"/>
              <a:t>Preliminary Results and Discussion</a:t>
            </a:r>
          </a:p>
          <a:p>
            <a:r>
              <a:rPr lang="en-US" dirty="0"/>
              <a:t>Limitations and Possible Extensions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8939E-B553-402A-A7CE-C65B6029DE11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Outline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0021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E29-5AA2-4B4D-9BE5-AA2E02C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28" y="880610"/>
            <a:ext cx="9410543" cy="1188720"/>
          </a:xfrm>
        </p:spPr>
        <p:txBody>
          <a:bodyPr>
            <a:normAutofit/>
          </a:bodyPr>
          <a:lstStyle/>
          <a:p>
            <a:r>
              <a:rPr lang="en-US" dirty="0"/>
              <a:t>…as well as for dimly lit regions in the archipelago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5E9C7-7018-4C50-B97A-383FF7A99DEE}"/>
              </a:ext>
            </a:extLst>
          </p:cNvPr>
          <p:cNvSpPr txBox="1"/>
          <p:nvPr/>
        </p:nvSpPr>
        <p:spPr>
          <a:xfrm>
            <a:off x="2951197" y="2437361"/>
            <a:ext cx="645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Fit of non-agriculture, industry, and services GDP for </a:t>
            </a:r>
            <a:r>
              <a:rPr lang="en-US" i="1" dirty="0" err="1"/>
              <a:t>Caraga</a:t>
            </a:r>
            <a:r>
              <a:rPr lang="en-US" i="1" dirty="0"/>
              <a:t> (Region XIII)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B95369-D178-4D4D-B1A2-199500B771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653397"/>
              </p:ext>
            </p:extLst>
          </p:nvPr>
        </p:nvGraphicFramePr>
        <p:xfrm>
          <a:off x="4350052" y="2806693"/>
          <a:ext cx="3657600" cy="275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A95B732-39AD-4242-9F1F-8B8845403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526284"/>
              </p:ext>
            </p:extLst>
          </p:nvPr>
        </p:nvGraphicFramePr>
        <p:xfrm>
          <a:off x="8173354" y="2806693"/>
          <a:ext cx="3657600" cy="275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401641F-51B0-4982-BA93-06F9470C6F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23569"/>
              </p:ext>
            </p:extLst>
          </p:nvPr>
        </p:nvGraphicFramePr>
        <p:xfrm>
          <a:off x="526750" y="2809748"/>
          <a:ext cx="3657600" cy="2751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C34806D-587E-41DB-943B-1C8E6F446B65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155F1-D481-43A5-BCA3-438A62CF6585}"/>
              </a:ext>
            </a:extLst>
          </p:cNvPr>
          <p:cNvSpPr txBox="1"/>
          <p:nvPr/>
        </p:nvSpPr>
        <p:spPr>
          <a:xfrm>
            <a:off x="884549" y="5561741"/>
            <a:ext cx="18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000" i="1" dirty="0"/>
              <a:t>Source: Author’s estimates.</a:t>
            </a:r>
          </a:p>
        </p:txBody>
      </p:sp>
    </p:spTree>
    <p:extLst>
      <p:ext uri="{BB962C8B-B14F-4D97-AF65-F5344CB8AC3E}">
        <p14:creationId xmlns:p14="http://schemas.microsoft.com/office/powerpoint/2010/main" val="220267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E29-5AA2-4B4D-9BE5-AA2E02C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78" y="838947"/>
            <a:ext cx="10697439" cy="11887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HOWever</a:t>
            </a:r>
            <a:r>
              <a:rPr lang="en-US" dirty="0"/>
              <a:t>, </a:t>
            </a:r>
            <a:r>
              <a:rPr lang="en-US" dirty="0" err="1"/>
              <a:t>ntl</a:t>
            </a:r>
            <a:r>
              <a:rPr lang="en-US" dirty="0"/>
              <a:t> explains agriculture </a:t>
            </a:r>
            <a:r>
              <a:rPr lang="en-US" dirty="0" err="1"/>
              <a:t>gdp</a:t>
            </a:r>
            <a:r>
              <a:rPr lang="en-US" dirty="0"/>
              <a:t> poorly especially for regions with large agriculture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491E6-CEBC-491B-B105-4A9DE19B1524}"/>
              </a:ext>
            </a:extLst>
          </p:cNvPr>
          <p:cNvSpPr txBox="1"/>
          <p:nvPr/>
        </p:nvSpPr>
        <p:spPr>
          <a:xfrm>
            <a:off x="1479557" y="2437361"/>
            <a:ext cx="939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Fit of agriculture GDP for Central Luzon (Region III), Cagayan Valley (Region II), and </a:t>
            </a:r>
            <a:r>
              <a:rPr lang="en-US" i="1" dirty="0" err="1"/>
              <a:t>Ilocos</a:t>
            </a:r>
            <a:r>
              <a:rPr lang="en-US" i="1" dirty="0"/>
              <a:t> Region (Region I)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88B0485-E80A-4CC4-8443-A6EEC1CAFC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916318"/>
              </p:ext>
            </p:extLst>
          </p:nvPr>
        </p:nvGraphicFramePr>
        <p:xfrm>
          <a:off x="747278" y="2806693"/>
          <a:ext cx="3657600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3454D5A-5611-4268-B7C0-0DF82FFCA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022218"/>
              </p:ext>
            </p:extLst>
          </p:nvPr>
        </p:nvGraphicFramePr>
        <p:xfrm>
          <a:off x="4404878" y="2806693"/>
          <a:ext cx="3657600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E1A5D0A-DFC1-4440-A441-9CFAF23E66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733706"/>
              </p:ext>
            </p:extLst>
          </p:nvPr>
        </p:nvGraphicFramePr>
        <p:xfrm>
          <a:off x="8062478" y="2806693"/>
          <a:ext cx="3657600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251ADF-2C62-403A-9DEF-7EC805027203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54F71-A2D7-457F-A761-FDBFC9273558}"/>
              </a:ext>
            </a:extLst>
          </p:cNvPr>
          <p:cNvSpPr txBox="1"/>
          <p:nvPr/>
        </p:nvSpPr>
        <p:spPr>
          <a:xfrm>
            <a:off x="884549" y="5561741"/>
            <a:ext cx="18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000" i="1" dirty="0"/>
              <a:t>Source: Author’s estimates.</a:t>
            </a:r>
          </a:p>
        </p:txBody>
      </p:sp>
    </p:spTree>
    <p:extLst>
      <p:ext uri="{BB962C8B-B14F-4D97-AF65-F5344CB8AC3E}">
        <p14:creationId xmlns:p14="http://schemas.microsoft.com/office/powerpoint/2010/main" val="186478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0B3F-0B3B-4198-8EFA-6A5A37FD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462" y="894512"/>
            <a:ext cx="9438350" cy="1188720"/>
          </a:xfrm>
        </p:spPr>
        <p:txBody>
          <a:bodyPr/>
          <a:lstStyle/>
          <a:p>
            <a:r>
              <a:rPr lang="en-US" dirty="0" err="1"/>
              <a:t>npp</a:t>
            </a:r>
            <a:r>
              <a:rPr lang="en-US" dirty="0"/>
              <a:t>, in addition to land cover, predicts agriculture </a:t>
            </a:r>
            <a:r>
              <a:rPr lang="en-US" dirty="0" err="1"/>
              <a:t>gdp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1EF65CB0-759B-4B51-962E-0A43729E32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1099970"/>
                  </p:ext>
                </p:extLst>
              </p:nvPr>
            </p:nvGraphicFramePr>
            <p:xfrm>
              <a:off x="3030288" y="2519332"/>
              <a:ext cx="6680698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835">
                      <a:extLst>
                        <a:ext uri="{9D8B030D-6E8A-4147-A177-3AD203B41FA5}">
                          <a16:colId xmlns:a16="http://schemas.microsoft.com/office/drawing/2014/main" val="1696719124"/>
                        </a:ext>
                      </a:extLst>
                    </a:gridCol>
                    <a:gridCol w="2197417">
                      <a:extLst>
                        <a:ext uri="{9D8B030D-6E8A-4147-A177-3AD203B41FA5}">
                          <a16:colId xmlns:a16="http://schemas.microsoft.com/office/drawing/2014/main" val="3480783685"/>
                        </a:ext>
                      </a:extLst>
                    </a:gridCol>
                    <a:gridCol w="1104446">
                      <a:extLst>
                        <a:ext uri="{9D8B030D-6E8A-4147-A177-3AD203B41FA5}">
                          <a16:colId xmlns:a16="http://schemas.microsoft.com/office/drawing/2014/main" val="15451532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Log(Agriculture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51425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Log(Sum of Croplands)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0.02*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0613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Log(Sum of Croplands NPP)</a:t>
                          </a:r>
                        </a:p>
                      </a:txBody>
                      <a:tcP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0.34***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4732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Region fixed effects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957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Year fixed effects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542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Observations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112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112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39088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dirty="0"/>
                            <a:t>Within-region</a:t>
                          </a:r>
                          <a:r>
                            <a:rPr lang="en-US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0.55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0.59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18593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1EF65CB0-759B-4B51-962E-0A43729E32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1099970"/>
                  </p:ext>
                </p:extLst>
              </p:nvPr>
            </p:nvGraphicFramePr>
            <p:xfrm>
              <a:off x="3030288" y="2519332"/>
              <a:ext cx="6680698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835">
                      <a:extLst>
                        <a:ext uri="{9D8B030D-6E8A-4147-A177-3AD203B41FA5}">
                          <a16:colId xmlns:a16="http://schemas.microsoft.com/office/drawing/2014/main" val="1696719124"/>
                        </a:ext>
                      </a:extLst>
                    </a:gridCol>
                    <a:gridCol w="2197417">
                      <a:extLst>
                        <a:ext uri="{9D8B030D-6E8A-4147-A177-3AD203B41FA5}">
                          <a16:colId xmlns:a16="http://schemas.microsoft.com/office/drawing/2014/main" val="3480783685"/>
                        </a:ext>
                      </a:extLst>
                    </a:gridCol>
                    <a:gridCol w="1104446">
                      <a:extLst>
                        <a:ext uri="{9D8B030D-6E8A-4147-A177-3AD203B41FA5}">
                          <a16:colId xmlns:a16="http://schemas.microsoft.com/office/drawing/2014/main" val="15451532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Log(Agriculture GDP)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51425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Log(Sum of Croplands)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0.02*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0613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Log(Sum of Croplands NPP)</a:t>
                          </a:r>
                        </a:p>
                      </a:txBody>
                      <a:tcP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0.34***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4732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Region fixed effects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957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Year fixed effects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Yes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0542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Observations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112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112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39088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01639" r="-9783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0.55</a:t>
                          </a:r>
                        </a:p>
                      </a:txBody>
                      <a:tcPr>
                        <a:lnL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0.59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18593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231002-A751-480B-A607-B814CCD4FCC3}"/>
                  </a:ext>
                </a:extLst>
              </p:cNvPr>
              <p:cNvSpPr txBox="1"/>
              <p:nvPr/>
            </p:nvSpPr>
            <p:spPr>
              <a:xfrm>
                <a:off x="3030288" y="5115212"/>
                <a:ext cx="22810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&lt;0.10 ∗∗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&lt;0.05 ∗∗∗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&lt;0.01</m:t>
                      </m:r>
                    </m:oMath>
                  </m:oMathPara>
                </a14:m>
                <a:endParaRPr lang="en-US" sz="1000" b="0" dirty="0"/>
              </a:p>
              <a:p>
                <a:pPr/>
                <a:r>
                  <a:rPr lang="en-US" sz="1000" i="1" dirty="0"/>
                  <a:t>Source: Author’s estimates.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231002-A751-480B-A607-B814CCD4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288" y="5115212"/>
                <a:ext cx="228101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B1CD8A1-F428-405C-BF90-D075B31D906E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69535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E29-5AA2-4B4D-9BE5-AA2E02C6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79" y="943672"/>
            <a:ext cx="10055037" cy="1188720"/>
          </a:xfrm>
        </p:spPr>
        <p:txBody>
          <a:bodyPr>
            <a:normAutofit/>
          </a:bodyPr>
          <a:lstStyle/>
          <a:p>
            <a:r>
              <a:rPr lang="en-US" dirty="0" err="1"/>
              <a:t>npp</a:t>
            </a:r>
            <a:r>
              <a:rPr lang="en-US" dirty="0"/>
              <a:t> and Land cover can predict </a:t>
            </a:r>
            <a:br>
              <a:rPr lang="en-US" dirty="0"/>
            </a:br>
            <a:r>
              <a:rPr lang="en-US" dirty="0"/>
              <a:t>agriculture GDP relatively well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5E9C7-7018-4C50-B97A-383FF7A99DEE}"/>
              </a:ext>
            </a:extLst>
          </p:cNvPr>
          <p:cNvSpPr txBox="1"/>
          <p:nvPr/>
        </p:nvSpPr>
        <p:spPr>
          <a:xfrm>
            <a:off x="1479557" y="2437361"/>
            <a:ext cx="939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Fit of agriculture GDP for Central Luzon (Region III), Cagayan Valley (Region II), and </a:t>
            </a:r>
            <a:r>
              <a:rPr lang="en-US" i="1" dirty="0" err="1"/>
              <a:t>Ilocos</a:t>
            </a:r>
            <a:r>
              <a:rPr lang="en-US" i="1" dirty="0"/>
              <a:t> Region (Region I)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0E7A1-8B7A-45FB-9E5D-CF61442B7C39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B50BCF1-8838-4A22-BAE3-65685B666E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91644"/>
              </p:ext>
            </p:extLst>
          </p:nvPr>
        </p:nvGraphicFramePr>
        <p:xfrm>
          <a:off x="451469" y="2962483"/>
          <a:ext cx="3657600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D15D106-C3FB-483B-8998-4BDAB95A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832952"/>
              </p:ext>
            </p:extLst>
          </p:nvPr>
        </p:nvGraphicFramePr>
        <p:xfrm>
          <a:off x="4267197" y="2962483"/>
          <a:ext cx="3657600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F4396ED-5AB2-456A-9D89-59BC93EC8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128626"/>
              </p:ext>
            </p:extLst>
          </p:nvPr>
        </p:nvGraphicFramePr>
        <p:xfrm>
          <a:off x="8082931" y="2980398"/>
          <a:ext cx="3657600" cy="275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FC60D77-DAF8-440E-B0C7-DB707C32EF55}"/>
              </a:ext>
            </a:extLst>
          </p:cNvPr>
          <p:cNvSpPr txBox="1"/>
          <p:nvPr/>
        </p:nvSpPr>
        <p:spPr>
          <a:xfrm>
            <a:off x="855366" y="5747506"/>
            <a:ext cx="18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000" i="1" dirty="0"/>
              <a:t>Source: Author’s estimates.</a:t>
            </a:r>
          </a:p>
        </p:txBody>
      </p:sp>
    </p:spTree>
    <p:extLst>
      <p:ext uri="{BB962C8B-B14F-4D97-AF65-F5344CB8AC3E}">
        <p14:creationId xmlns:p14="http://schemas.microsoft.com/office/powerpoint/2010/main" val="140181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623A-8A61-4A66-B5A8-6D8F9B82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97" y="600876"/>
            <a:ext cx="8868803" cy="11887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Ntl</a:t>
            </a:r>
            <a:r>
              <a:rPr lang="en-US" dirty="0"/>
              <a:t> allows for analysis of long-term dynamics of province-level </a:t>
            </a:r>
            <a:r>
              <a:rPr lang="en-US" dirty="0" err="1"/>
              <a:t>gdp</a:t>
            </a:r>
            <a:r>
              <a:rPr lang="en-US" dirty="0"/>
              <a:t> growth…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7E72D-97F0-414E-948B-8615303A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46" y="2593316"/>
            <a:ext cx="1947129" cy="551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5B443-D831-490E-97D8-A63AF7B13967}"/>
              </a:ext>
            </a:extLst>
          </p:cNvPr>
          <p:cNvSpPr txBox="1"/>
          <p:nvPr/>
        </p:nvSpPr>
        <p:spPr>
          <a:xfrm>
            <a:off x="2710570" y="1868483"/>
            <a:ext cx="677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Province-level average annual non-agriculture GDP growth in two subperiods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DAE41-D982-49AA-B37D-D733ECDAC200}"/>
              </a:ext>
            </a:extLst>
          </p:cNvPr>
          <p:cNvSpPr txBox="1"/>
          <p:nvPr/>
        </p:nvSpPr>
        <p:spPr>
          <a:xfrm>
            <a:off x="4170373" y="2228329"/>
            <a:ext cx="129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2000-2008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340EC-712E-4320-A478-B0A90E02B458}"/>
              </a:ext>
            </a:extLst>
          </p:cNvPr>
          <p:cNvSpPr txBox="1"/>
          <p:nvPr/>
        </p:nvSpPr>
        <p:spPr>
          <a:xfrm>
            <a:off x="6838998" y="2223984"/>
            <a:ext cx="129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2009-2018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B7CEC-2E5C-4C6C-9DF4-938693F3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677" y="2561706"/>
            <a:ext cx="2562870" cy="3968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FCB91-4955-4E82-827C-3ED94F21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50" y="2561706"/>
            <a:ext cx="2559229" cy="396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4F833A-8C8A-4088-9E6E-B370C0255D7D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06943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623A-8A61-4A66-B5A8-6D8F9B82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93" y="582970"/>
            <a:ext cx="10567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And Land cover for analysis of long-term dynamics of province-level agriculture </a:t>
            </a:r>
            <a:r>
              <a:rPr lang="en-US" dirty="0" err="1"/>
              <a:t>gdp</a:t>
            </a:r>
            <a:r>
              <a:rPr lang="en-US" dirty="0"/>
              <a:t>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7E72D-97F0-414E-948B-8615303A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46" y="2593316"/>
            <a:ext cx="1947129" cy="551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5B443-D831-490E-97D8-A63AF7B13967}"/>
              </a:ext>
            </a:extLst>
          </p:cNvPr>
          <p:cNvSpPr txBox="1"/>
          <p:nvPr/>
        </p:nvSpPr>
        <p:spPr>
          <a:xfrm>
            <a:off x="2710570" y="1868483"/>
            <a:ext cx="677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Province-level average annual agriculture GDP growth in two subperiods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DAE41-D982-49AA-B37D-D733ECDAC200}"/>
              </a:ext>
            </a:extLst>
          </p:cNvPr>
          <p:cNvSpPr txBox="1"/>
          <p:nvPr/>
        </p:nvSpPr>
        <p:spPr>
          <a:xfrm>
            <a:off x="4170373" y="2228329"/>
            <a:ext cx="129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2000-2008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340EC-712E-4320-A478-B0A90E02B458}"/>
              </a:ext>
            </a:extLst>
          </p:cNvPr>
          <p:cNvSpPr txBox="1"/>
          <p:nvPr/>
        </p:nvSpPr>
        <p:spPr>
          <a:xfrm>
            <a:off x="6838998" y="2223984"/>
            <a:ext cx="129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2009-2018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B4817-97C0-4AC8-B52B-A7A34963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631" y="2593316"/>
            <a:ext cx="2562870" cy="3968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6741E-9082-4910-A51A-E9696EFB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57" y="2593316"/>
            <a:ext cx="2559229" cy="39684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1DFD7-4F58-4F43-8F38-CF6CF244ABC6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639334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BB2D-76A7-41AF-B812-AD762BE2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737" y="884305"/>
            <a:ext cx="9492351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Applications: analysis of the impact of natural disasters on province-level </a:t>
            </a:r>
            <a:r>
              <a:rPr lang="en-US" dirty="0" err="1"/>
              <a:t>gdp</a:t>
            </a:r>
            <a:r>
              <a:rPr lang="en-US" dirty="0"/>
              <a:t>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25C11-CCA3-4552-BDCC-123FF0EDB460}"/>
              </a:ext>
            </a:extLst>
          </p:cNvPr>
          <p:cNvSpPr txBox="1"/>
          <p:nvPr/>
        </p:nvSpPr>
        <p:spPr>
          <a:xfrm>
            <a:off x="1239087" y="2603101"/>
            <a:ext cx="5141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Non-agriculture GDP growth for </a:t>
            </a:r>
            <a:r>
              <a:rPr lang="en-US" sz="1600" i="1" dirty="0">
                <a:solidFill>
                  <a:srgbClr val="FF0000"/>
                </a:solidFill>
              </a:rPr>
              <a:t>Haiyan-hit</a:t>
            </a:r>
            <a:r>
              <a:rPr lang="en-US" sz="1600" i="1" dirty="0"/>
              <a:t> province of  Leyte (Tacloban)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F40E2-AE25-482A-82CF-E34FF7463664}"/>
              </a:ext>
            </a:extLst>
          </p:cNvPr>
          <p:cNvSpPr txBox="1"/>
          <p:nvPr/>
        </p:nvSpPr>
        <p:spPr>
          <a:xfrm>
            <a:off x="6665826" y="2603101"/>
            <a:ext cx="5102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Non-agriculture GDP growth for </a:t>
            </a:r>
            <a:r>
              <a:rPr lang="en-US" sz="1600" i="1" dirty="0">
                <a:solidFill>
                  <a:srgbClr val="FF0000"/>
                </a:solidFill>
              </a:rPr>
              <a:t>Earthquake-hit</a:t>
            </a:r>
            <a:r>
              <a:rPr lang="en-US" sz="1600" i="1" dirty="0"/>
              <a:t> provinces of  Bohol and Cebu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58E2DE-72DC-4F86-BB3E-E49EA35D68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957622"/>
              </p:ext>
            </p:extLst>
          </p:nvPr>
        </p:nvGraphicFramePr>
        <p:xfrm>
          <a:off x="6804618" y="294165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74C1A68-A4C4-4CE8-933D-48F4076BF7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36373"/>
              </p:ext>
            </p:extLst>
          </p:nvPr>
        </p:nvGraphicFramePr>
        <p:xfrm>
          <a:off x="1524000" y="294165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3A2A1B-2306-4683-BB59-39DF295BDDE3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106425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BB2D-76A7-41AF-B812-AD762BE2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50" y="880094"/>
            <a:ext cx="1080690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Applications: The “highway effect” of the star tollway ii on industry growth in the Batangas province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25C11-CCA3-4552-BDCC-123FF0EDB460}"/>
              </a:ext>
            </a:extLst>
          </p:cNvPr>
          <p:cNvSpPr txBox="1"/>
          <p:nvPr/>
        </p:nvSpPr>
        <p:spPr>
          <a:xfrm>
            <a:off x="1239087" y="2603101"/>
            <a:ext cx="5141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Beneficiaries group </a:t>
            </a:r>
            <a:r>
              <a:rPr lang="en-US" sz="1600" i="1" dirty="0"/>
              <a:t>of the STAR Tollway II: Lipa City, Municipality</a:t>
            </a:r>
          </a:p>
          <a:p>
            <a:r>
              <a:rPr lang="en-US" sz="1600" i="1" dirty="0"/>
              <a:t>of </a:t>
            </a:r>
            <a:r>
              <a:rPr lang="en-US" sz="1600" i="1" dirty="0" err="1"/>
              <a:t>Ibaan</a:t>
            </a:r>
            <a:r>
              <a:rPr lang="en-US" sz="1600" i="1" dirty="0"/>
              <a:t>, and Batangas 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F40E2-AE25-482A-82CF-E34FF7463664}"/>
              </a:ext>
            </a:extLst>
          </p:cNvPr>
          <p:cNvSpPr txBox="1"/>
          <p:nvPr/>
        </p:nvSpPr>
        <p:spPr>
          <a:xfrm>
            <a:off x="6665826" y="2603101"/>
            <a:ext cx="5102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Industry growth in cities and municipalities in the Batangas province after completion of STAR Tollway 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A2A1B-2306-4683-BB59-39DF295BDDE3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Preliminary Results &amp;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7FC8E-44E5-48BB-A18B-B3FB610B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31" y="3187876"/>
            <a:ext cx="4141482" cy="3208286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B6B301A-12A3-4069-BBBC-0B82E7029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291705"/>
              </p:ext>
            </p:extLst>
          </p:nvPr>
        </p:nvGraphicFramePr>
        <p:xfrm>
          <a:off x="6760029" y="31878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563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9FA4-6630-4F3F-BC92-2F039FAE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C130-58C5-4680-8E2A-0AA772BC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formal distinction between urban and rural pixels in determining which among NTL-lit pixels reflect economic activity. This could be addressed using the Global Human Settlements Layer (GHSL).</a:t>
            </a:r>
          </a:p>
          <a:p>
            <a:endParaRPr lang="en-US" dirty="0"/>
          </a:p>
          <a:p>
            <a:r>
              <a:rPr lang="en-US" dirty="0"/>
              <a:t>Even with improved spatial resolution and wider radiometric detection, NPP-VIIRS NTL data product still lags against newer NTL products e.g. </a:t>
            </a:r>
            <a:r>
              <a:rPr lang="en-US" dirty="0" err="1"/>
              <a:t>Luojia</a:t>
            </a:r>
            <a:r>
              <a:rPr lang="en-US" dirty="0"/>
              <a:t> NTL recently developed by Wuhan University in 2018.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B6F8A-266F-443A-A5E6-32A46E902F6A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84449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6D27-2094-4C6E-BF6C-E28B41C2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4E815-00CF-48E4-AC20-FBE6CCA5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230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NPP-VIIRS-like NTL can still be a good proxy for industry and services GDP at subnational scales </a:t>
            </a:r>
            <a:r>
              <a:rPr lang="en-US" b="1" dirty="0">
                <a:solidFill>
                  <a:srgbClr val="00B050"/>
                </a:solidFill>
              </a:rPr>
              <a:t>even for dimly lit regions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While it predicts industry and services GDP fluctuations, </a:t>
            </a:r>
            <a:r>
              <a:rPr lang="en-US" b="1" dirty="0">
                <a:solidFill>
                  <a:srgbClr val="00B050"/>
                </a:solidFill>
              </a:rPr>
              <a:t>it explains agriculture GDP dynamics poorly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NPP, in addition to land cover, can be used to </a:t>
            </a:r>
            <a:r>
              <a:rPr lang="en-US" b="1" dirty="0">
                <a:solidFill>
                  <a:srgbClr val="00B050"/>
                </a:solidFill>
              </a:rPr>
              <a:t>augment NTL in explaining GDP fluctuations in the agriculture sector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NTL, NPP and land cover data allows for </a:t>
            </a:r>
            <a:r>
              <a:rPr lang="en-US" b="1" dirty="0">
                <a:solidFill>
                  <a:srgbClr val="00B050"/>
                </a:solidFill>
              </a:rPr>
              <a:t>construction of province- and city-level GDP measures</a:t>
            </a:r>
            <a:r>
              <a:rPr lang="en-US" dirty="0"/>
              <a:t>. Applications include analysis of impacts of natural disasters at the province- and city-levels, assessment of regional inequality, estimation of informal sector,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64F2A-F182-41DB-90C5-DB68541197E8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84610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68DC-39A2-4734-8481-54CF5161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Nighttime lights (NTL) are a useful proxy for economic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87D8-D1C2-41EB-B83E-94BD649A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383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There are three main advantages of using remote sensing data to economists: </a:t>
            </a:r>
            <a:r>
              <a:rPr lang="en-US" dirty="0"/>
              <a:t>(1) access to information difficult to obtain by other means; (2) unusually high spatial resolution; and (3) wide geographic coverage (Donaldson &amp; </a:t>
            </a:r>
            <a:r>
              <a:rPr lang="en-US" dirty="0" err="1"/>
              <a:t>Storeygard</a:t>
            </a:r>
            <a:r>
              <a:rPr lang="en-US" dirty="0"/>
              <a:t>, 2016).</a:t>
            </a:r>
          </a:p>
          <a:p>
            <a:endParaRPr lang="en-US" dirty="0"/>
          </a:p>
          <a:p>
            <a:r>
              <a:rPr lang="en-US" dirty="0"/>
              <a:t>Henderson, </a:t>
            </a:r>
            <a:r>
              <a:rPr lang="en-US" dirty="0" err="1"/>
              <a:t>Storeygard</a:t>
            </a:r>
            <a:r>
              <a:rPr lang="en-US" dirty="0"/>
              <a:t>, &amp; Weil (2012) find that the </a:t>
            </a:r>
            <a:r>
              <a:rPr lang="en-US" b="1" dirty="0"/>
              <a:t>structural elasticity of lights growth with respect to GDP growth is close to one</a:t>
            </a:r>
            <a:r>
              <a:rPr lang="en-US" dirty="0"/>
              <a:t> using a panel of 188 countries in 1992-2008.</a:t>
            </a:r>
          </a:p>
          <a:p>
            <a:endParaRPr lang="en-US" dirty="0"/>
          </a:p>
          <a:p>
            <a:r>
              <a:rPr lang="en-US" dirty="0"/>
              <a:t>Chen and Nordhaus (2019) reveal that the relationship between NTL and GDP is even stronger at subnational scales. </a:t>
            </a:r>
            <a:r>
              <a:rPr lang="en-US" b="1" dirty="0"/>
              <a:t>Lights predict about 89% and 61% of the variance in GDP in the metropolitan statistical areas (MSA) and state levels</a:t>
            </a:r>
            <a:r>
              <a:rPr lang="en-US" dirty="0"/>
              <a:t>, respectively, in the United States.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96BAA-D245-43EE-9360-229773E9D202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Motivation &amp;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40162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1018-4B11-43AA-A2C4-057B4D56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449" y="917531"/>
            <a:ext cx="9095102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Two </a:t>
            </a:r>
            <a:r>
              <a:rPr lang="en-US" dirty="0" err="1"/>
              <a:t>ntl</a:t>
            </a:r>
            <a:r>
              <a:rPr lang="en-US" dirty="0"/>
              <a:t> data sources are widely used in the literature, but limited in temporal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7ED3-BF67-4525-A78C-81944C875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80" y="2559111"/>
            <a:ext cx="4579761" cy="41243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Defense Meteorological Satellite Program Operational </a:t>
            </a:r>
            <a:r>
              <a:rPr lang="en-US" b="1" dirty="0" err="1"/>
              <a:t>Linescan</a:t>
            </a:r>
            <a:r>
              <a:rPr lang="en-US" b="1" dirty="0"/>
              <a:t> System (DMSP-OLS)</a:t>
            </a:r>
            <a:r>
              <a:rPr lang="en-US" dirty="0"/>
              <a:t> stable NTL data can only be collected from 1992 to 2013. It has disadvantages that limit its potential applications, including the absence of on-board radiance calibration, saturation issues, and blooming issues.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Suomi National Polar-orbiting Partnership Visible Infrared Imaging Radiometer Suite (NPP-VIIRS)</a:t>
            </a:r>
            <a:r>
              <a:rPr lang="en-US" dirty="0"/>
              <a:t> NTL data have better quality thanks to its higher spatial resolution and wider radiometric detection (</a:t>
            </a:r>
            <a:r>
              <a:rPr lang="en-US" dirty="0" err="1"/>
              <a:t>Elvidge</a:t>
            </a:r>
            <a:r>
              <a:rPr lang="en-US" dirty="0"/>
              <a:t> et al., 2013), but its short available time coverage (April 2012 to present for the monthly composites and 2015- 2016 for the annual composites) is a major source of problem for long-term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D2D8D-940C-4DB6-92A0-0D12A140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80537"/>
            <a:ext cx="5334927" cy="1697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4253B0-CD13-46E3-B4CD-8935C1D00AAA}"/>
              </a:ext>
            </a:extLst>
          </p:cNvPr>
          <p:cNvSpPr txBox="1"/>
          <p:nvPr/>
        </p:nvSpPr>
        <p:spPr>
          <a:xfrm>
            <a:off x="6309360" y="2812470"/>
            <a:ext cx="5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DMSP-OLS and the NPP-VIIRS NTL data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17CB7-16EE-4CFC-BB52-482CCC3BE32A}"/>
              </a:ext>
            </a:extLst>
          </p:cNvPr>
          <p:cNvSpPr txBox="1"/>
          <p:nvPr/>
        </p:nvSpPr>
        <p:spPr>
          <a:xfrm>
            <a:off x="6096000" y="4877542"/>
            <a:ext cx="2589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Source: Chen et al. (2021).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11A02-2F42-4741-88B8-B8A7044E05EC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Motivation &amp;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8849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F626-E380-4790-BDC4-E862916E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11" y="956997"/>
            <a:ext cx="9568978" cy="1188720"/>
          </a:xfrm>
        </p:spPr>
        <p:txBody>
          <a:bodyPr>
            <a:normAutofit/>
          </a:bodyPr>
          <a:lstStyle/>
          <a:p>
            <a:r>
              <a:rPr lang="en-US" dirty="0"/>
              <a:t>There were attempts to integrate the two </a:t>
            </a:r>
            <a:r>
              <a:rPr lang="en-US" dirty="0" err="1"/>
              <a:t>ntl</a:t>
            </a:r>
            <a:r>
              <a:rPr lang="en-US" dirty="0"/>
              <a:t> products into one extended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6C8F-DA3E-4696-A2E3-A53F53E41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studies attempt to integrate the two NTL versions into one temporally consistent series by </a:t>
            </a:r>
            <a:r>
              <a:rPr lang="en-US" b="1" dirty="0"/>
              <a:t>simulating DMSP-OLS-like series from the much better NPP-VIIRS NTL, thus the resulting extended series inherit the issues associated with DMSP-OLS NTL</a:t>
            </a:r>
            <a:r>
              <a:rPr lang="en-US" dirty="0"/>
              <a:t> (see Li et al. (2020), Zhu et al. (2017), and Li et al. (2017) for examples). </a:t>
            </a:r>
          </a:p>
          <a:p>
            <a:endParaRPr lang="en-US" dirty="0"/>
          </a:p>
          <a:p>
            <a:r>
              <a:rPr lang="en-US" dirty="0"/>
              <a:t>Since NPP-VIIRS NTL data have a better quality than DMSP-OLS NTL data, </a:t>
            </a:r>
            <a:r>
              <a:rPr lang="en-US" b="1" dirty="0"/>
              <a:t>the performance of estimating GDP at subnational scales from a simulated NPP-VIIRS-like series is much higher.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F7EAF-2B15-4693-88CE-2E8B48EFCBF9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Motivation &amp;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38952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0E62-0107-46D1-BD39-CFA63AFA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63" y="956997"/>
            <a:ext cx="8614074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it predicts economic activity in urban areas relatively well, </a:t>
            </a:r>
            <a:br>
              <a:rPr lang="en-US" dirty="0"/>
            </a:br>
            <a:r>
              <a:rPr lang="en-US" dirty="0" err="1"/>
              <a:t>ntl</a:t>
            </a:r>
            <a:r>
              <a:rPr lang="en-US" dirty="0"/>
              <a:t> explains rural activities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54A18-456E-4AFD-B872-5DC9FE6A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Economic activities occurring in urban clusters are primarily services, retail, and transportation, among others, which are more likely to be captured by NTL. </a:t>
            </a:r>
            <a:r>
              <a:rPr lang="en-US" b="1" dirty="0"/>
              <a:t>Unfortunately, agricultural activities, which emit less observable lighting, are concentrated mainly in the rural sector</a:t>
            </a:r>
            <a:r>
              <a:rPr lang="en-US" dirty="0"/>
              <a:t> (</a:t>
            </a:r>
            <a:r>
              <a:rPr lang="en-US" dirty="0" err="1"/>
              <a:t>Keola</a:t>
            </a:r>
            <a:r>
              <a:rPr lang="en-US" dirty="0"/>
              <a:t>, Andersson, &amp; Hall, 2015). </a:t>
            </a:r>
          </a:p>
          <a:p>
            <a:endParaRPr lang="en-US" dirty="0"/>
          </a:p>
          <a:p>
            <a:r>
              <a:rPr lang="en-US" b="1" dirty="0"/>
              <a:t>The correlation between NTL and GDP growth is stronger in places where there is less dependence in agriculture </a:t>
            </a:r>
            <a:r>
              <a:rPr lang="en-US" dirty="0"/>
              <a:t>(</a:t>
            </a:r>
            <a:r>
              <a:rPr lang="en-US" dirty="0" err="1"/>
              <a:t>Bundervoet</a:t>
            </a:r>
            <a:r>
              <a:rPr lang="en-US" dirty="0"/>
              <a:t>,  </a:t>
            </a:r>
            <a:r>
              <a:rPr lang="en-US" dirty="0" err="1"/>
              <a:t>Maiyo</a:t>
            </a:r>
            <a:r>
              <a:rPr lang="en-US" dirty="0"/>
              <a:t>, &amp; </a:t>
            </a:r>
            <a:r>
              <a:rPr lang="en-US" dirty="0" err="1"/>
              <a:t>Sanghi</a:t>
            </a:r>
            <a:r>
              <a:rPr lang="en-US" dirty="0"/>
              <a:t>, 2015).</a:t>
            </a:r>
          </a:p>
          <a:p>
            <a:endParaRPr lang="en-US" dirty="0"/>
          </a:p>
          <a:p>
            <a:r>
              <a:rPr lang="en-US" b="1" dirty="0"/>
              <a:t>This poses serious underestimation for developing economies which often have, on the one hand, relatively dimly lit areas at night, and on the other, a larger share of agriculture in total GDP.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9556E-8062-483C-90A1-F8429E25BFF4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Motivation &amp;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98641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DBAA-AA36-45CE-8822-338F4F1F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8EED-14A3-460D-AA71-1C327A105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test whether NTL, augmented with land cover and NPP data, can still be a useful proxy for subnational </a:t>
            </a:r>
            <a:r>
              <a:rPr lang="en-US" dirty="0">
                <a:solidFill>
                  <a:schemeClr val="tx1"/>
                </a:solidFill>
              </a:rPr>
              <a:t>GDP</a:t>
            </a:r>
            <a:r>
              <a:rPr lang="en-US" b="1" dirty="0">
                <a:solidFill>
                  <a:srgbClr val="00B050"/>
                </a:solidFill>
              </a:rPr>
              <a:t> under the presence of dimly lit pixels and substantial share of less light-emitting croplands to total land area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explore the possibility of constructing GDP measures at the </a:t>
            </a:r>
            <a:r>
              <a:rPr lang="en-US" b="1" dirty="0">
                <a:solidFill>
                  <a:srgbClr val="00B050"/>
                </a:solidFill>
              </a:rPr>
              <a:t>province- and city-levels using NTL, land cover, and net primary productivity (NPP) </a:t>
            </a:r>
            <a:r>
              <a:rPr lang="en-US" dirty="0"/>
              <a:t>which could be useful in many applications such as granular economic assessment of natural disasters across sectors, analysis of regional inequality, and estimation of the informal sector.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7C14E-9C3B-4E9F-82CD-6AF2E27BFD17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339127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FD1B-7C9D-4C06-AAE4-B5997D99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904402"/>
            <a:ext cx="9960864" cy="1188720"/>
          </a:xfrm>
        </p:spPr>
        <p:txBody>
          <a:bodyPr>
            <a:normAutofit/>
          </a:bodyPr>
          <a:lstStyle/>
          <a:p>
            <a:r>
              <a:rPr lang="en-US" dirty="0"/>
              <a:t>Contributions to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7DBC-A25B-4C7F-A428-62FCF539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3"/>
            <a:ext cx="7729728" cy="401689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We augment a novel NTL dataset with land cover and net primary production (NPP) data to capture economic growth across all sectors (industry and services for urban areas and agriculture for rural areas).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We use a novel NTL dataset (Chen et al. 2021) that provides an extended time series (2000-2018) of global NPP-VIIRS-like NTL data from a cross-sensor calibration. </a:t>
            </a:r>
            <a:r>
              <a:rPr lang="en-US" dirty="0"/>
              <a:t>Unlike traditional studies that generate DMSP-OLS-like NTL data, Chen et al. (2021) simulate NPP-VIIRS-like data which have better quality than DMSP-OLS using deep learning technologies.</a:t>
            </a:r>
          </a:p>
          <a:p>
            <a:endParaRPr lang="en-US" dirty="0"/>
          </a:p>
          <a:p>
            <a:r>
              <a:rPr lang="en-US" b="1" dirty="0"/>
              <a:t>We use MDC12Q1 and MOD17A3HGF for land cover and NPP data, respectively, </a:t>
            </a:r>
            <a:r>
              <a:rPr lang="en-US" dirty="0"/>
              <a:t>both of which are remote sensing data products from the Moderate Resolution Imaging Spectroradiometer (MODIS) sensors.</a:t>
            </a:r>
          </a:p>
          <a:p>
            <a:endParaRPr lang="en-US" dirty="0"/>
          </a:p>
          <a:p>
            <a:r>
              <a:rPr lang="en-US" dirty="0"/>
              <a:t>We study the case of the </a:t>
            </a:r>
            <a:r>
              <a:rPr lang="en-US" b="1" dirty="0"/>
              <a:t>Philippines, an archipelagic country composed of dimly lit islands with substantial agriculture gross-value added (GVA).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EC660-BE45-4BE1-8419-47E20C872C95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327750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BC88-3AA2-4AA3-802B-E1611E05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865" y="779042"/>
            <a:ext cx="9000269" cy="1188720"/>
          </a:xfrm>
        </p:spPr>
        <p:txBody>
          <a:bodyPr>
            <a:normAutofit/>
          </a:bodyPr>
          <a:lstStyle/>
          <a:p>
            <a:r>
              <a:rPr lang="en-US" dirty="0"/>
              <a:t>An extended time series of global </a:t>
            </a:r>
            <a:r>
              <a:rPr lang="en-US" dirty="0" err="1"/>
              <a:t>npp</a:t>
            </a:r>
            <a:r>
              <a:rPr lang="en-US" dirty="0"/>
              <a:t>-</a:t>
            </a:r>
            <a:r>
              <a:rPr lang="en-US" dirty="0" err="1"/>
              <a:t>viirs</a:t>
            </a:r>
            <a:r>
              <a:rPr lang="en-US" dirty="0"/>
              <a:t>-like nighttime light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B403-41FC-449C-B729-EFC1CC72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Unlike the traditional cross-sensor calibration of NTL data by converting NPP-VIIRS to DMSP-OLS-like NTL data, Chen et al. (2021) built an extended time series (2000–2018) of NPP-VIIRS-like NTL data</a:t>
            </a:r>
            <a:r>
              <a:rPr lang="en-US" dirty="0"/>
              <a:t> through a new cross-sensor calibration from DMSP-OLS NTL data (2000–2012) and a composition of monthly NPP-VIIRS NTL data (2013–2018).</a:t>
            </a:r>
          </a:p>
          <a:p>
            <a:endParaRPr lang="en-US" dirty="0"/>
          </a:p>
          <a:p>
            <a:r>
              <a:rPr lang="en-US" b="1" dirty="0"/>
              <a:t>Generally,  the extended NPP-VIIRS-like NTL data (2000–2018) have an excellent spatial pattern and temporal consistency which are similar to the composited NPP-VIIRS NTL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053CC-AA31-4786-BF67-F33F76FE575D}"/>
              </a:ext>
            </a:extLst>
          </p:cNvPr>
          <p:cNvSpPr txBox="1"/>
          <p:nvPr/>
        </p:nvSpPr>
        <p:spPr>
          <a:xfrm>
            <a:off x="391886" y="203061"/>
            <a:ext cx="321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7924542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17123</TotalTime>
  <Words>2441</Words>
  <Application>Microsoft Office PowerPoint</Application>
  <PresentationFormat>Widescreen</PresentationFormat>
  <Paragraphs>270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Parcel</vt:lpstr>
      <vt:lpstr>Using nighttime lights, land cover, and net primary productivity to monitor regional economic development from above</vt:lpstr>
      <vt:lpstr>Outline of the presentation</vt:lpstr>
      <vt:lpstr>Nighttime lights (NTL) are a useful proxy for economic activity</vt:lpstr>
      <vt:lpstr>Two ntl data sources are widely used in the literature, but limited in temporal coverage</vt:lpstr>
      <vt:lpstr>There were attempts to integrate the two ntl products into one extended series</vt:lpstr>
      <vt:lpstr>While it predicts economic activity in urban areas relatively well,  ntl explains rural activities poorly</vt:lpstr>
      <vt:lpstr>Research objectives</vt:lpstr>
      <vt:lpstr>Contributions to the literature</vt:lpstr>
      <vt:lpstr>An extended time series of global npp-viirs-like nighttime light data</vt:lpstr>
      <vt:lpstr>Lights at night, 2018</vt:lpstr>
      <vt:lpstr>Modis land cover and NPP data</vt:lpstr>
      <vt:lpstr>Economic data and others</vt:lpstr>
      <vt:lpstr>geoprocessing workflow</vt:lpstr>
      <vt:lpstr>Less than 1% of the pixels are lit, and light intensities are very low</vt:lpstr>
      <vt:lpstr>Croplands account for a sizeable share of total area across regions</vt:lpstr>
      <vt:lpstr>NPP-VIIRS-like ntl data predicts non-agriculture GDP, industry, and services, but not agriculture</vt:lpstr>
      <vt:lpstr>NPP-VIIRS NTL predicts non-agriculture GDP  relatively well for the most light-intense regions…</vt:lpstr>
      <vt:lpstr>NPP-VIIRS NTL predicts non-agriculture GDP  relatively well for the most light-intense regions…</vt:lpstr>
      <vt:lpstr>…as well as for dimly lit regions in the archipelago</vt:lpstr>
      <vt:lpstr>…as well as for dimly lit regions in the archipelago</vt:lpstr>
      <vt:lpstr>HOWever, ntl explains agriculture gdp poorly especially for regions with large agriculture sector</vt:lpstr>
      <vt:lpstr>npp, in addition to land cover, predicts agriculture gdp</vt:lpstr>
      <vt:lpstr>npp and Land cover can predict  agriculture GDP relatively well</vt:lpstr>
      <vt:lpstr>Ntl allows for analysis of long-term dynamics of province-level gdp growth…</vt:lpstr>
      <vt:lpstr>And Land cover for analysis of long-term dynamics of province-level agriculture gdp growth</vt:lpstr>
      <vt:lpstr>Applications: analysis of the impact of natural disasters on province-level gdp growth</vt:lpstr>
      <vt:lpstr>Applications: The “highway effect” of the star tollway ii on industry growth in the Batangas province</vt:lpstr>
      <vt:lpstr>limitations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Regional economic dynamics, nighttime lights, and land cover: insights from dimly lit islands</dc:title>
  <dc:creator>Jesson Pagaduan</dc:creator>
  <cp:lastModifiedBy>Jesson Pagaduan</cp:lastModifiedBy>
  <cp:revision>168</cp:revision>
  <dcterms:created xsi:type="dcterms:W3CDTF">2021-04-20T00:52:53Z</dcterms:created>
  <dcterms:modified xsi:type="dcterms:W3CDTF">2021-05-03T12:05:25Z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